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305" r:id="rId3"/>
    <p:sldId id="307" r:id="rId4"/>
    <p:sldId id="257" r:id="rId5"/>
    <p:sldId id="260" r:id="rId6"/>
    <p:sldId id="261" r:id="rId7"/>
    <p:sldId id="333" r:id="rId8"/>
    <p:sldId id="262" r:id="rId9"/>
    <p:sldId id="258" r:id="rId10"/>
    <p:sldId id="331" r:id="rId11"/>
    <p:sldId id="259" r:id="rId12"/>
    <p:sldId id="263" r:id="rId13"/>
    <p:sldId id="340" r:id="rId14"/>
    <p:sldId id="338" r:id="rId15"/>
    <p:sldId id="339" r:id="rId16"/>
    <p:sldId id="332" r:id="rId17"/>
    <p:sldId id="341" r:id="rId18"/>
    <p:sldId id="264" r:id="rId19"/>
    <p:sldId id="334" r:id="rId20"/>
    <p:sldId id="342" r:id="rId21"/>
    <p:sldId id="343" r:id="rId22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78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913920" algn="l" defTabSz="18278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1827841" algn="l" defTabSz="18278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2741764" algn="l" defTabSz="18278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3655686" algn="l" defTabSz="18278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4569607" algn="l" defTabSz="18278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5483526" algn="l" defTabSz="18278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6397452" algn="l" defTabSz="18278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7311373" algn="l" defTabSz="18278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1D1"/>
          </a:solidFill>
        </a:fill>
      </a:tcStyle>
    </a:wholeTbl>
    <a:band2H>
      <a:tcTxStyle/>
      <a:tcStyle>
        <a:tcBdr/>
        <a:fill>
          <a:solidFill>
            <a:srgbClr val="EBEA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DED5"/>
          </a:solidFill>
        </a:fill>
      </a:tcStyle>
    </a:wholeTbl>
    <a:band2H>
      <a:tcTxStyle/>
      <a:tcStyle>
        <a:tcBdr/>
        <a:fill>
          <a:solidFill>
            <a:srgbClr val="F4EF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0D1"/>
          </a:solidFill>
        </a:fill>
      </a:tcStyle>
    </a:wholeTbl>
    <a:band2H>
      <a:tcTxStyle/>
      <a:tcStyle>
        <a:tcBdr/>
        <a:fill>
          <a:solidFill>
            <a:srgbClr val="E7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76" name="Shape 87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863043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827841" latinLnBrk="0">
      <a:defRPr sz="2400">
        <a:latin typeface="+mj-lt"/>
        <a:ea typeface="+mj-ea"/>
        <a:cs typeface="+mj-cs"/>
        <a:sym typeface="Calibri"/>
      </a:defRPr>
    </a:lvl1pPr>
    <a:lvl2pPr indent="228600" defTabSz="1827841" latinLnBrk="0">
      <a:defRPr sz="2400">
        <a:latin typeface="+mj-lt"/>
        <a:ea typeface="+mj-ea"/>
        <a:cs typeface="+mj-cs"/>
        <a:sym typeface="Calibri"/>
      </a:defRPr>
    </a:lvl2pPr>
    <a:lvl3pPr indent="457200" defTabSz="1827841" latinLnBrk="0">
      <a:defRPr sz="2400">
        <a:latin typeface="+mj-lt"/>
        <a:ea typeface="+mj-ea"/>
        <a:cs typeface="+mj-cs"/>
        <a:sym typeface="Calibri"/>
      </a:defRPr>
    </a:lvl3pPr>
    <a:lvl4pPr indent="685800" defTabSz="1827841" latinLnBrk="0">
      <a:defRPr sz="2400">
        <a:latin typeface="+mj-lt"/>
        <a:ea typeface="+mj-ea"/>
        <a:cs typeface="+mj-cs"/>
        <a:sym typeface="Calibri"/>
      </a:defRPr>
    </a:lvl4pPr>
    <a:lvl5pPr indent="914400" defTabSz="1827841" latinLnBrk="0">
      <a:defRPr sz="2400">
        <a:latin typeface="+mj-lt"/>
        <a:ea typeface="+mj-ea"/>
        <a:cs typeface="+mj-cs"/>
        <a:sym typeface="Calibri"/>
      </a:defRPr>
    </a:lvl5pPr>
    <a:lvl6pPr indent="1143000" defTabSz="1827841" latinLnBrk="0">
      <a:defRPr sz="2400">
        <a:latin typeface="+mj-lt"/>
        <a:ea typeface="+mj-ea"/>
        <a:cs typeface="+mj-cs"/>
        <a:sym typeface="Calibri"/>
      </a:defRPr>
    </a:lvl6pPr>
    <a:lvl7pPr indent="1371600" defTabSz="1827841" latinLnBrk="0">
      <a:defRPr sz="2400">
        <a:latin typeface="+mj-lt"/>
        <a:ea typeface="+mj-ea"/>
        <a:cs typeface="+mj-cs"/>
        <a:sym typeface="Calibri"/>
      </a:defRPr>
    </a:lvl7pPr>
    <a:lvl8pPr indent="1600200" defTabSz="1827841" latinLnBrk="0">
      <a:defRPr sz="2400">
        <a:latin typeface="+mj-lt"/>
        <a:ea typeface="+mj-ea"/>
        <a:cs typeface="+mj-cs"/>
        <a:sym typeface="Calibri"/>
      </a:defRPr>
    </a:lvl8pPr>
    <a:lvl9pPr indent="1828800" defTabSz="1827841" latinLnBrk="0">
      <a:defRPr sz="24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69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8" name="TextBox 2"/>
          <p:cNvSpPr txBox="1"/>
          <p:nvPr/>
        </p:nvSpPr>
        <p:spPr>
          <a:xfrm>
            <a:off x="988307" y="4932107"/>
            <a:ext cx="734547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100"/>
            </a:pPr>
            <a:r>
              <a:t>ISO 200</a:t>
            </a:r>
          </a:p>
          <a:p>
            <a:pPr>
              <a:lnSpc>
                <a:spcPct val="150000"/>
              </a:lnSpc>
              <a:defRPr sz="1100"/>
            </a:pPr>
            <a:r>
              <a:t>1/60</a:t>
            </a:r>
          </a:p>
          <a:p>
            <a:pPr>
              <a:lnSpc>
                <a:spcPct val="150000"/>
              </a:lnSpc>
              <a:defRPr sz="1100"/>
            </a:pPr>
            <a:r>
              <a:t>F 2.5 </a:t>
            </a:r>
          </a:p>
        </p:txBody>
      </p:sp>
      <p:sp>
        <p:nvSpPr>
          <p:cNvPr id="319" name="TextBox 3"/>
          <p:cNvSpPr txBox="1"/>
          <p:nvPr/>
        </p:nvSpPr>
        <p:spPr>
          <a:xfrm>
            <a:off x="993582" y="673173"/>
            <a:ext cx="172865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3000" b="1"/>
            </a:lvl1pPr>
          </a:lstStyle>
          <a:p>
            <a:r>
              <a:t>fjorda</a:t>
            </a:r>
          </a:p>
        </p:txBody>
      </p:sp>
      <p:sp>
        <p:nvSpPr>
          <p:cNvPr id="320" name="TextBox 4"/>
          <p:cNvSpPr txBox="1"/>
          <p:nvPr/>
        </p:nvSpPr>
        <p:spPr>
          <a:xfrm>
            <a:off x="19756242" y="781279"/>
            <a:ext cx="373695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1400" spc="300"/>
            </a:lvl1pPr>
          </a:lstStyle>
          <a:p>
            <a:r>
              <a:t>second issue</a:t>
            </a:r>
          </a:p>
        </p:txBody>
      </p:sp>
      <p:sp>
        <p:nvSpPr>
          <p:cNvPr id="32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264230" y="10467975"/>
            <a:ext cx="18565359" cy="324802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22" name="Picture Placeholder 5"/>
          <p:cNvSpPr>
            <a:spLocks noGrp="1"/>
          </p:cNvSpPr>
          <p:nvPr>
            <p:ph type="pic" sz="half" idx="14"/>
          </p:nvPr>
        </p:nvSpPr>
        <p:spPr>
          <a:xfrm>
            <a:off x="13630275" y="1803400"/>
            <a:ext cx="10747375" cy="866457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8" name="TextBox 2"/>
          <p:cNvSpPr txBox="1"/>
          <p:nvPr/>
        </p:nvSpPr>
        <p:spPr>
          <a:xfrm>
            <a:off x="988307" y="4932107"/>
            <a:ext cx="734547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100"/>
            </a:pPr>
            <a:r>
              <a:t>ISO 200</a:t>
            </a:r>
          </a:p>
          <a:p>
            <a:pPr>
              <a:lnSpc>
                <a:spcPct val="150000"/>
              </a:lnSpc>
              <a:defRPr sz="1100"/>
            </a:pPr>
            <a:r>
              <a:t>1/60</a:t>
            </a:r>
          </a:p>
          <a:p>
            <a:pPr>
              <a:lnSpc>
                <a:spcPct val="150000"/>
              </a:lnSpc>
              <a:defRPr sz="1100"/>
            </a:pPr>
            <a:r>
              <a:t>F 2.5 </a:t>
            </a:r>
          </a:p>
        </p:txBody>
      </p:sp>
      <p:sp>
        <p:nvSpPr>
          <p:cNvPr id="379" name="TextBox 3"/>
          <p:cNvSpPr txBox="1"/>
          <p:nvPr/>
        </p:nvSpPr>
        <p:spPr>
          <a:xfrm>
            <a:off x="993582" y="673173"/>
            <a:ext cx="172865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3000" b="1"/>
            </a:lvl1pPr>
          </a:lstStyle>
          <a:p>
            <a:r>
              <a:t>fjorda</a:t>
            </a:r>
          </a:p>
        </p:txBody>
      </p:sp>
      <p:sp>
        <p:nvSpPr>
          <p:cNvPr id="380" name="TextBox 4"/>
          <p:cNvSpPr txBox="1"/>
          <p:nvPr/>
        </p:nvSpPr>
        <p:spPr>
          <a:xfrm>
            <a:off x="19756242" y="781279"/>
            <a:ext cx="373695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1400" spc="300"/>
            </a:lvl1pPr>
          </a:lstStyle>
          <a:p>
            <a:r>
              <a:t>second issue</a:t>
            </a:r>
          </a:p>
        </p:txBody>
      </p:sp>
      <p:sp>
        <p:nvSpPr>
          <p:cNvPr id="381" name="Picture Placeholder 3"/>
          <p:cNvSpPr>
            <a:spLocks noGrp="1"/>
          </p:cNvSpPr>
          <p:nvPr>
            <p:ph type="pic" sz="half" idx="13"/>
          </p:nvPr>
        </p:nvSpPr>
        <p:spPr>
          <a:xfrm>
            <a:off x="3548062" y="3609973"/>
            <a:ext cx="11520487" cy="101060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2" name="Picture Placeholder 3"/>
          <p:cNvSpPr>
            <a:spLocks noGrp="1"/>
          </p:cNvSpPr>
          <p:nvPr>
            <p:ph type="pic" sz="half" idx="14"/>
          </p:nvPr>
        </p:nvSpPr>
        <p:spPr>
          <a:xfrm>
            <a:off x="13683099" y="1803400"/>
            <a:ext cx="9309102" cy="101092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14" name="TextBox 2"/>
          <p:cNvSpPr txBox="1"/>
          <p:nvPr/>
        </p:nvSpPr>
        <p:spPr>
          <a:xfrm>
            <a:off x="988307" y="4932107"/>
            <a:ext cx="734547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100"/>
            </a:pPr>
            <a:r>
              <a:t>ISO 200</a:t>
            </a:r>
          </a:p>
          <a:p>
            <a:pPr>
              <a:lnSpc>
                <a:spcPct val="150000"/>
              </a:lnSpc>
              <a:defRPr sz="1100"/>
            </a:pPr>
            <a:r>
              <a:t>1/60</a:t>
            </a:r>
          </a:p>
          <a:p>
            <a:pPr>
              <a:lnSpc>
                <a:spcPct val="150000"/>
              </a:lnSpc>
              <a:defRPr sz="1100"/>
            </a:pPr>
            <a:r>
              <a:t>F 2.5 </a:t>
            </a:r>
          </a:p>
        </p:txBody>
      </p:sp>
      <p:sp>
        <p:nvSpPr>
          <p:cNvPr id="415" name="TextBox 3"/>
          <p:cNvSpPr txBox="1"/>
          <p:nvPr/>
        </p:nvSpPr>
        <p:spPr>
          <a:xfrm>
            <a:off x="993582" y="673173"/>
            <a:ext cx="172865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3000" b="1"/>
            </a:lvl1pPr>
          </a:lstStyle>
          <a:p>
            <a:r>
              <a:t>fjorda</a:t>
            </a:r>
          </a:p>
        </p:txBody>
      </p:sp>
      <p:sp>
        <p:nvSpPr>
          <p:cNvPr id="416" name="TextBox 4"/>
          <p:cNvSpPr txBox="1"/>
          <p:nvPr/>
        </p:nvSpPr>
        <p:spPr>
          <a:xfrm>
            <a:off x="19756242" y="781279"/>
            <a:ext cx="373695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1400" spc="300"/>
            </a:lvl1pPr>
          </a:lstStyle>
          <a:p>
            <a:r>
              <a:t>second issue</a:t>
            </a:r>
          </a:p>
        </p:txBody>
      </p:sp>
      <p:sp>
        <p:nvSpPr>
          <p:cNvPr id="417" name="Picture Placeholder 3"/>
          <p:cNvSpPr>
            <a:spLocks noGrp="1"/>
          </p:cNvSpPr>
          <p:nvPr>
            <p:ph type="pic" sz="half" idx="13"/>
          </p:nvPr>
        </p:nvSpPr>
        <p:spPr>
          <a:xfrm>
            <a:off x="3548062" y="0"/>
            <a:ext cx="8640764" cy="13716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18" name="Picture Placeholder 3"/>
          <p:cNvSpPr>
            <a:spLocks noGrp="1"/>
          </p:cNvSpPr>
          <p:nvPr>
            <p:ph type="pic" sz="half" idx="14"/>
          </p:nvPr>
        </p:nvSpPr>
        <p:spPr>
          <a:xfrm>
            <a:off x="17946687" y="720725"/>
            <a:ext cx="6430963" cy="1227455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19" name="Picture Placeholder 3"/>
          <p:cNvSpPr>
            <a:spLocks noGrp="1"/>
          </p:cNvSpPr>
          <p:nvPr>
            <p:ph type="pic" sz="half" idx="15"/>
          </p:nvPr>
        </p:nvSpPr>
        <p:spPr>
          <a:xfrm>
            <a:off x="10803949" y="720725"/>
            <a:ext cx="6430963" cy="1227455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06" name="TextBox 2"/>
          <p:cNvSpPr txBox="1"/>
          <p:nvPr/>
        </p:nvSpPr>
        <p:spPr>
          <a:xfrm>
            <a:off x="988307" y="4932107"/>
            <a:ext cx="734547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100"/>
            </a:pPr>
            <a:r>
              <a:t>ISO 200</a:t>
            </a:r>
          </a:p>
          <a:p>
            <a:pPr>
              <a:lnSpc>
                <a:spcPct val="150000"/>
              </a:lnSpc>
              <a:defRPr sz="1100"/>
            </a:pPr>
            <a:r>
              <a:t>1/60</a:t>
            </a:r>
          </a:p>
          <a:p>
            <a:pPr>
              <a:lnSpc>
                <a:spcPct val="150000"/>
              </a:lnSpc>
              <a:defRPr sz="1100"/>
            </a:pPr>
            <a:r>
              <a:t>F 2.5 </a:t>
            </a:r>
          </a:p>
        </p:txBody>
      </p:sp>
      <p:sp>
        <p:nvSpPr>
          <p:cNvPr id="507" name="TextBox 3"/>
          <p:cNvSpPr txBox="1"/>
          <p:nvPr/>
        </p:nvSpPr>
        <p:spPr>
          <a:xfrm>
            <a:off x="993582" y="673173"/>
            <a:ext cx="172865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3000" b="1"/>
            </a:lvl1pPr>
          </a:lstStyle>
          <a:p>
            <a:r>
              <a:t>fjorda</a:t>
            </a:r>
          </a:p>
        </p:txBody>
      </p:sp>
      <p:sp>
        <p:nvSpPr>
          <p:cNvPr id="508" name="TextBox 4"/>
          <p:cNvSpPr txBox="1"/>
          <p:nvPr/>
        </p:nvSpPr>
        <p:spPr>
          <a:xfrm>
            <a:off x="19756242" y="781279"/>
            <a:ext cx="373695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1400" spc="300"/>
            </a:lvl1pPr>
          </a:lstStyle>
          <a:p>
            <a:r>
              <a:t>second issue</a:t>
            </a:r>
          </a:p>
        </p:txBody>
      </p:sp>
      <p:sp>
        <p:nvSpPr>
          <p:cNvPr id="50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903635" y="0"/>
            <a:ext cx="6430963" cy="452628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914123" y="4526279"/>
            <a:ext cx="6430964" cy="452628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826186" y="9019020"/>
            <a:ext cx="6430963" cy="46926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19" name="TextBox 2"/>
          <p:cNvSpPr txBox="1"/>
          <p:nvPr/>
        </p:nvSpPr>
        <p:spPr>
          <a:xfrm>
            <a:off x="988307" y="4932107"/>
            <a:ext cx="734547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100"/>
            </a:pPr>
            <a:r>
              <a:t>ISO 200</a:t>
            </a:r>
          </a:p>
          <a:p>
            <a:pPr>
              <a:lnSpc>
                <a:spcPct val="150000"/>
              </a:lnSpc>
              <a:defRPr sz="1100"/>
            </a:pPr>
            <a:r>
              <a:t>1/60</a:t>
            </a:r>
          </a:p>
          <a:p>
            <a:pPr>
              <a:lnSpc>
                <a:spcPct val="150000"/>
              </a:lnSpc>
              <a:defRPr sz="1100"/>
            </a:pPr>
            <a:r>
              <a:t>F 2.5 </a:t>
            </a:r>
          </a:p>
        </p:txBody>
      </p:sp>
      <p:sp>
        <p:nvSpPr>
          <p:cNvPr id="520" name="TextBox 3"/>
          <p:cNvSpPr txBox="1"/>
          <p:nvPr/>
        </p:nvSpPr>
        <p:spPr>
          <a:xfrm>
            <a:off x="993582" y="673173"/>
            <a:ext cx="172865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3000" b="1"/>
            </a:lvl1pPr>
          </a:lstStyle>
          <a:p>
            <a:r>
              <a:t>fjorda</a:t>
            </a:r>
          </a:p>
        </p:txBody>
      </p:sp>
      <p:sp>
        <p:nvSpPr>
          <p:cNvPr id="521" name="TextBox 4"/>
          <p:cNvSpPr txBox="1"/>
          <p:nvPr/>
        </p:nvSpPr>
        <p:spPr>
          <a:xfrm>
            <a:off x="19756242" y="781279"/>
            <a:ext cx="373695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1400" spc="300"/>
            </a:lvl1pPr>
          </a:lstStyle>
          <a:p>
            <a:r>
              <a:t>second issue</a:t>
            </a:r>
          </a:p>
        </p:txBody>
      </p:sp>
      <p:sp>
        <p:nvSpPr>
          <p:cNvPr id="522" name="Rectangle 3"/>
          <p:cNvSpPr/>
          <p:nvPr/>
        </p:nvSpPr>
        <p:spPr>
          <a:xfrm flipV="1">
            <a:off x="-1" y="1803400"/>
            <a:ext cx="24377650" cy="11912600"/>
          </a:xfrm>
          <a:prstGeom prst="rect">
            <a:avLst/>
          </a:prstGeom>
          <a:solidFill>
            <a:srgbClr val="E1DDD4"/>
          </a:solidFill>
          <a:ln w="12700">
            <a:miter lim="400000"/>
          </a:ln>
        </p:spPr>
        <p:txBody>
          <a:bodyPr lIns="45719" rIns="45719"/>
          <a:lstStyle/>
          <a:p>
            <a:pPr algn="ctr"/>
            <a:endParaRPr/>
          </a:p>
        </p:txBody>
      </p:sp>
      <p:sp>
        <p:nvSpPr>
          <p:cNvPr id="523" name="Picture Placeholder 35"/>
          <p:cNvSpPr>
            <a:spLocks noGrp="1"/>
          </p:cNvSpPr>
          <p:nvPr>
            <p:ph type="pic" sz="half" idx="13"/>
          </p:nvPr>
        </p:nvSpPr>
        <p:spPr>
          <a:xfrm>
            <a:off x="3974703" y="5054600"/>
            <a:ext cx="5863971" cy="1270401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pic>
        <p:nvPicPr>
          <p:cNvPr id="524" name="Picture 36" descr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36" y="4670040"/>
            <a:ext cx="6717904" cy="13473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TextBox 1"/>
          <p:cNvSpPr txBox="1"/>
          <p:nvPr/>
        </p:nvSpPr>
        <p:spPr>
          <a:xfrm>
            <a:off x="9192111" y="796284"/>
            <a:ext cx="4689342" cy="25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/>
            </a:lvl1pPr>
          </a:lstStyle>
          <a:p>
            <a:r>
              <a:t>ISO 100    1/80    F 5.6 </a:t>
            </a:r>
          </a:p>
        </p:txBody>
      </p:sp>
      <p:sp>
        <p:nvSpPr>
          <p:cNvPr id="590" name="TextBox 3"/>
          <p:cNvSpPr txBox="1"/>
          <p:nvPr/>
        </p:nvSpPr>
        <p:spPr>
          <a:xfrm>
            <a:off x="993582" y="673173"/>
            <a:ext cx="172865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3000" b="1"/>
            </a:lvl1pPr>
          </a:lstStyle>
          <a:p>
            <a:r>
              <a:t>fjorda</a:t>
            </a:r>
          </a:p>
        </p:txBody>
      </p:sp>
      <p:sp>
        <p:nvSpPr>
          <p:cNvPr id="5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93582" y="6818810"/>
            <a:ext cx="598561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92" name="TextBox 5"/>
          <p:cNvSpPr txBox="1"/>
          <p:nvPr/>
        </p:nvSpPr>
        <p:spPr>
          <a:xfrm>
            <a:off x="19756242" y="781279"/>
            <a:ext cx="373695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1400" spc="300"/>
            </a:lvl1pPr>
          </a:lstStyle>
          <a:p>
            <a:r>
              <a:t>second issue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Box 1"/>
          <p:cNvSpPr txBox="1"/>
          <p:nvPr/>
        </p:nvSpPr>
        <p:spPr>
          <a:xfrm>
            <a:off x="9192111" y="796284"/>
            <a:ext cx="4689342" cy="25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/>
            </a:lvl1pPr>
          </a:lstStyle>
          <a:p>
            <a:r>
              <a:t>ISO 100    1/80    F 5.6 </a:t>
            </a:r>
          </a:p>
        </p:txBody>
      </p:sp>
      <p:sp>
        <p:nvSpPr>
          <p:cNvPr id="600" name="TextBox 3"/>
          <p:cNvSpPr txBox="1"/>
          <p:nvPr/>
        </p:nvSpPr>
        <p:spPr>
          <a:xfrm>
            <a:off x="993582" y="673173"/>
            <a:ext cx="172865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3000" b="1"/>
            </a:lvl1pPr>
          </a:lstStyle>
          <a:p>
            <a:r>
              <a:t>fjorda</a:t>
            </a:r>
          </a:p>
        </p:txBody>
      </p:sp>
      <p:sp>
        <p:nvSpPr>
          <p:cNvPr id="6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93582" y="6818810"/>
            <a:ext cx="598561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02" name="TextBox 5"/>
          <p:cNvSpPr txBox="1"/>
          <p:nvPr/>
        </p:nvSpPr>
        <p:spPr>
          <a:xfrm>
            <a:off x="19756242" y="781279"/>
            <a:ext cx="373695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1400" spc="300"/>
            </a:lvl1pPr>
          </a:lstStyle>
          <a:p>
            <a:r>
              <a:t>second issue</a:t>
            </a:r>
          </a:p>
        </p:txBody>
      </p:sp>
      <p:sp>
        <p:nvSpPr>
          <p:cNvPr id="603" name="Picture Placeholder 3"/>
          <p:cNvSpPr>
            <a:spLocks noGrp="1"/>
          </p:cNvSpPr>
          <p:nvPr>
            <p:ph type="pic" idx="13"/>
          </p:nvPr>
        </p:nvSpPr>
        <p:spPr>
          <a:xfrm>
            <a:off x="0" y="0"/>
            <a:ext cx="24377649" cy="13716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TextBox 1"/>
          <p:cNvSpPr txBox="1"/>
          <p:nvPr/>
        </p:nvSpPr>
        <p:spPr>
          <a:xfrm>
            <a:off x="9192111" y="796284"/>
            <a:ext cx="4689342" cy="25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/>
            </a:lvl1pPr>
          </a:lstStyle>
          <a:p>
            <a:r>
              <a:t>ISO 100    1/80    F 5.6 </a:t>
            </a:r>
          </a:p>
        </p:txBody>
      </p:sp>
      <p:sp>
        <p:nvSpPr>
          <p:cNvPr id="611" name="TextBox 3"/>
          <p:cNvSpPr txBox="1"/>
          <p:nvPr/>
        </p:nvSpPr>
        <p:spPr>
          <a:xfrm>
            <a:off x="993582" y="673173"/>
            <a:ext cx="172865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3000" b="1"/>
            </a:lvl1pPr>
          </a:lstStyle>
          <a:p>
            <a:r>
              <a:t>fjorda</a:t>
            </a:r>
          </a:p>
        </p:txBody>
      </p:sp>
      <p:sp>
        <p:nvSpPr>
          <p:cNvPr id="6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93582" y="6818810"/>
            <a:ext cx="598561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13" name="TextBox 5"/>
          <p:cNvSpPr txBox="1"/>
          <p:nvPr/>
        </p:nvSpPr>
        <p:spPr>
          <a:xfrm>
            <a:off x="19756242" y="781279"/>
            <a:ext cx="373695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1400" spc="300"/>
            </a:lvl1pPr>
          </a:lstStyle>
          <a:p>
            <a:r>
              <a:t>second issue</a:t>
            </a:r>
          </a:p>
        </p:txBody>
      </p:sp>
      <p:sp>
        <p:nvSpPr>
          <p:cNvPr id="614" name="Picture Placeholder 3"/>
          <p:cNvSpPr>
            <a:spLocks noGrp="1"/>
          </p:cNvSpPr>
          <p:nvPr>
            <p:ph type="pic" idx="13"/>
          </p:nvPr>
        </p:nvSpPr>
        <p:spPr>
          <a:xfrm>
            <a:off x="0" y="0"/>
            <a:ext cx="24377649" cy="13716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15" name="Picture Placeholder 3"/>
          <p:cNvSpPr>
            <a:spLocks noGrp="1"/>
          </p:cNvSpPr>
          <p:nvPr>
            <p:ph type="pic" idx="14"/>
          </p:nvPr>
        </p:nvSpPr>
        <p:spPr>
          <a:xfrm>
            <a:off x="2111375" y="1624012"/>
            <a:ext cx="20154900" cy="1046797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TextBox 1"/>
          <p:cNvSpPr txBox="1"/>
          <p:nvPr/>
        </p:nvSpPr>
        <p:spPr>
          <a:xfrm>
            <a:off x="9192111" y="796284"/>
            <a:ext cx="4689342" cy="25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/>
            </a:lvl1pPr>
          </a:lstStyle>
          <a:p>
            <a:r>
              <a:t>ISO 100    1/80    F 5.6 </a:t>
            </a:r>
          </a:p>
        </p:txBody>
      </p:sp>
      <p:sp>
        <p:nvSpPr>
          <p:cNvPr id="659" name="TextBox 3"/>
          <p:cNvSpPr txBox="1"/>
          <p:nvPr/>
        </p:nvSpPr>
        <p:spPr>
          <a:xfrm>
            <a:off x="993582" y="673173"/>
            <a:ext cx="172865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3000" b="1"/>
            </a:lvl1pPr>
          </a:lstStyle>
          <a:p>
            <a:r>
              <a:t>fjorda</a:t>
            </a:r>
          </a:p>
        </p:txBody>
      </p:sp>
      <p:sp>
        <p:nvSpPr>
          <p:cNvPr id="6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93582" y="6818810"/>
            <a:ext cx="598561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61" name="TextBox 5"/>
          <p:cNvSpPr txBox="1"/>
          <p:nvPr/>
        </p:nvSpPr>
        <p:spPr>
          <a:xfrm>
            <a:off x="19756242" y="781279"/>
            <a:ext cx="373695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1400" spc="300"/>
            </a:lvl1pPr>
          </a:lstStyle>
          <a:p>
            <a:r>
              <a:t>second issue</a:t>
            </a:r>
          </a:p>
        </p:txBody>
      </p:sp>
      <p:sp>
        <p:nvSpPr>
          <p:cNvPr id="662" name="Picture Placeholder 3"/>
          <p:cNvSpPr>
            <a:spLocks noGrp="1"/>
          </p:cNvSpPr>
          <p:nvPr>
            <p:ph type="pic" idx="13"/>
          </p:nvPr>
        </p:nvSpPr>
        <p:spPr>
          <a:xfrm>
            <a:off x="1097278" y="1803400"/>
            <a:ext cx="11861077" cy="11912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TextBox 1"/>
          <p:cNvSpPr txBox="1"/>
          <p:nvPr/>
        </p:nvSpPr>
        <p:spPr>
          <a:xfrm>
            <a:off x="9192111" y="796284"/>
            <a:ext cx="4689342" cy="25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/>
            </a:lvl1pPr>
          </a:lstStyle>
          <a:p>
            <a:r>
              <a:t>ISO 100    1/80    F 5.6 </a:t>
            </a:r>
          </a:p>
        </p:txBody>
      </p:sp>
      <p:sp>
        <p:nvSpPr>
          <p:cNvPr id="670" name="TextBox 3"/>
          <p:cNvSpPr txBox="1"/>
          <p:nvPr/>
        </p:nvSpPr>
        <p:spPr>
          <a:xfrm>
            <a:off x="993582" y="673173"/>
            <a:ext cx="172865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3000" b="1"/>
            </a:lvl1pPr>
          </a:lstStyle>
          <a:p>
            <a:r>
              <a:t>fjorda</a:t>
            </a:r>
          </a:p>
        </p:txBody>
      </p:sp>
      <p:sp>
        <p:nvSpPr>
          <p:cNvPr id="6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93582" y="6818810"/>
            <a:ext cx="598561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72" name="TextBox 5"/>
          <p:cNvSpPr txBox="1"/>
          <p:nvPr/>
        </p:nvSpPr>
        <p:spPr>
          <a:xfrm>
            <a:off x="19756242" y="781279"/>
            <a:ext cx="373695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1400" spc="300"/>
            </a:lvl1pPr>
          </a:lstStyle>
          <a:p>
            <a:r>
              <a:t>second issue</a:t>
            </a:r>
          </a:p>
        </p:txBody>
      </p:sp>
      <p:sp>
        <p:nvSpPr>
          <p:cNvPr id="673" name="Picture Placeholder 3"/>
          <p:cNvSpPr>
            <a:spLocks noGrp="1"/>
          </p:cNvSpPr>
          <p:nvPr>
            <p:ph type="pic" idx="13"/>
          </p:nvPr>
        </p:nvSpPr>
        <p:spPr>
          <a:xfrm>
            <a:off x="3548062" y="1803400"/>
            <a:ext cx="20829589" cy="11912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" name="TextBox 2"/>
          <p:cNvSpPr txBox="1"/>
          <p:nvPr/>
        </p:nvSpPr>
        <p:spPr>
          <a:xfrm>
            <a:off x="988307" y="4932107"/>
            <a:ext cx="734547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100"/>
            </a:pPr>
            <a:r>
              <a:t>ISO 200</a:t>
            </a:r>
          </a:p>
          <a:p>
            <a:pPr>
              <a:lnSpc>
                <a:spcPct val="150000"/>
              </a:lnSpc>
              <a:defRPr sz="1100"/>
            </a:pPr>
            <a:r>
              <a:t>1/60</a:t>
            </a:r>
          </a:p>
          <a:p>
            <a:pPr>
              <a:lnSpc>
                <a:spcPct val="150000"/>
              </a:lnSpc>
              <a:defRPr sz="1100"/>
            </a:pPr>
            <a:r>
              <a:t>F 2.5 </a:t>
            </a:r>
          </a:p>
        </p:txBody>
      </p:sp>
      <p:sp>
        <p:nvSpPr>
          <p:cNvPr id="20" name="TextBox 3"/>
          <p:cNvSpPr txBox="1"/>
          <p:nvPr/>
        </p:nvSpPr>
        <p:spPr>
          <a:xfrm>
            <a:off x="993582" y="673173"/>
            <a:ext cx="172865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3000" b="1"/>
            </a:lvl1pPr>
          </a:lstStyle>
          <a:p>
            <a:r>
              <a:t>fjorda</a:t>
            </a:r>
          </a:p>
        </p:txBody>
      </p:sp>
      <p:sp>
        <p:nvSpPr>
          <p:cNvPr id="21" name="TextBox 4"/>
          <p:cNvSpPr txBox="1"/>
          <p:nvPr/>
        </p:nvSpPr>
        <p:spPr>
          <a:xfrm>
            <a:off x="19756242" y="781279"/>
            <a:ext cx="373695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1400" spc="300"/>
            </a:lvl1pPr>
          </a:lstStyle>
          <a:p>
            <a:r>
              <a:t>second issue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idx="13"/>
          </p:nvPr>
        </p:nvSpPr>
        <p:spPr>
          <a:xfrm>
            <a:off x="0" y="0"/>
            <a:ext cx="24377650" cy="13716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508412" y="1806575"/>
            <a:ext cx="5757862" cy="111887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93582" y="6818810"/>
            <a:ext cx="598561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icture Placeholder 4"/>
          <p:cNvSpPr>
            <a:spLocks noGrp="1"/>
          </p:cNvSpPr>
          <p:nvPr>
            <p:ph type="pic" sz="half" idx="13"/>
          </p:nvPr>
        </p:nvSpPr>
        <p:spPr>
          <a:xfrm>
            <a:off x="15068548" y="1803398"/>
            <a:ext cx="7197728" cy="1046797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93582" y="6818810"/>
            <a:ext cx="598561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5813042" y="1803400"/>
            <a:ext cx="6381841" cy="101092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93582" y="6818810"/>
            <a:ext cx="598561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265058" y="782576"/>
            <a:ext cx="598561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265058" y="782576"/>
            <a:ext cx="598561" cy="624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08" name="Picture Placeholder 5"/>
          <p:cNvSpPr>
            <a:spLocks noGrp="1"/>
          </p:cNvSpPr>
          <p:nvPr>
            <p:ph type="pic" sz="half" idx="13"/>
          </p:nvPr>
        </p:nvSpPr>
        <p:spPr>
          <a:xfrm>
            <a:off x="5853038" y="7377545"/>
            <a:ext cx="12726990" cy="636349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Title Text"/>
          <p:cNvSpPr txBox="1">
            <a:spLocks noGrp="1"/>
          </p:cNvSpPr>
          <p:nvPr>
            <p:ph type="title"/>
          </p:nvPr>
        </p:nvSpPr>
        <p:spPr>
          <a:xfrm>
            <a:off x="3956050" y="549278"/>
            <a:ext cx="16459200" cy="2286001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defTabSz="1828800">
              <a:lnSpc>
                <a:spcPct val="100000"/>
              </a:lnSpc>
              <a:defRPr sz="6400" b="0">
                <a:solidFill>
                  <a:srgbClr val="95959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877" name="Body Level One…"/>
          <p:cNvSpPr txBox="1">
            <a:spLocks noGrp="1"/>
          </p:cNvSpPr>
          <p:nvPr>
            <p:ph type="body" idx="1"/>
          </p:nvPr>
        </p:nvSpPr>
        <p:spPr>
          <a:xfrm>
            <a:off x="3956050" y="3200401"/>
            <a:ext cx="16459200" cy="9051927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685800" indent="-685800" defTabSz="1828800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A6A6A6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1123950" indent="-666750" defTabSz="1828800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A6A6A6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496290" indent="-581890" defTabSz="1828800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A6A6A6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2011679" indent="-640079" defTabSz="1828800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A6A6A6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468879" indent="-640079" defTabSz="1828800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A6A6A6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899987" y="12808588"/>
            <a:ext cx="515264" cy="5384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9A9A9A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093328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3"/>
          <p:cNvSpPr>
            <a:spLocks noGrp="1"/>
          </p:cNvSpPr>
          <p:nvPr>
            <p:ph type="pic" sz="half" idx="13"/>
          </p:nvPr>
        </p:nvSpPr>
        <p:spPr>
          <a:xfrm>
            <a:off x="3548064" y="2"/>
            <a:ext cx="10082211" cy="1082992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icture Placeholder 3"/>
          <p:cNvSpPr>
            <a:spLocks noGrp="1"/>
          </p:cNvSpPr>
          <p:nvPr>
            <p:ph type="pic" sz="half" idx="13"/>
          </p:nvPr>
        </p:nvSpPr>
        <p:spPr>
          <a:xfrm>
            <a:off x="8542421" y="5054601"/>
            <a:ext cx="15114505" cy="794067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" name="TextBox 2"/>
          <p:cNvSpPr txBox="1"/>
          <p:nvPr/>
        </p:nvSpPr>
        <p:spPr>
          <a:xfrm>
            <a:off x="988307" y="4932107"/>
            <a:ext cx="734547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100"/>
            </a:pPr>
            <a:r>
              <a:t>ISO 200</a:t>
            </a:r>
          </a:p>
          <a:p>
            <a:pPr>
              <a:lnSpc>
                <a:spcPct val="150000"/>
              </a:lnSpc>
              <a:defRPr sz="1100"/>
            </a:pPr>
            <a:r>
              <a:t>1/60</a:t>
            </a:r>
          </a:p>
          <a:p>
            <a:pPr>
              <a:lnSpc>
                <a:spcPct val="150000"/>
              </a:lnSpc>
              <a:defRPr sz="1100"/>
            </a:pPr>
            <a:r>
              <a:t>F 2.5 </a:t>
            </a:r>
          </a:p>
        </p:txBody>
      </p:sp>
      <p:sp>
        <p:nvSpPr>
          <p:cNvPr id="99" name="TextBox 3"/>
          <p:cNvSpPr txBox="1"/>
          <p:nvPr/>
        </p:nvSpPr>
        <p:spPr>
          <a:xfrm>
            <a:off x="993582" y="673173"/>
            <a:ext cx="172865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3000" b="1"/>
            </a:lvl1pPr>
          </a:lstStyle>
          <a:p>
            <a:r>
              <a:t>fjorda</a:t>
            </a:r>
          </a:p>
        </p:txBody>
      </p:sp>
      <p:sp>
        <p:nvSpPr>
          <p:cNvPr id="100" name="TextBox 4"/>
          <p:cNvSpPr txBox="1"/>
          <p:nvPr/>
        </p:nvSpPr>
        <p:spPr>
          <a:xfrm>
            <a:off x="19756242" y="781279"/>
            <a:ext cx="373695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1400" spc="300"/>
            </a:lvl1pPr>
          </a:lstStyle>
          <a:p>
            <a:r>
              <a:t>second issue</a:t>
            </a:r>
          </a:p>
        </p:txBody>
      </p:sp>
      <p:sp>
        <p:nvSpPr>
          <p:cNvPr id="101" name="Picture Placeholder 3"/>
          <p:cNvSpPr>
            <a:spLocks noGrp="1"/>
          </p:cNvSpPr>
          <p:nvPr>
            <p:ph type="pic" idx="13"/>
          </p:nvPr>
        </p:nvSpPr>
        <p:spPr>
          <a:xfrm>
            <a:off x="7869236" y="1803400"/>
            <a:ext cx="15838489" cy="1119187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9" name="TextBox 2"/>
          <p:cNvSpPr txBox="1"/>
          <p:nvPr/>
        </p:nvSpPr>
        <p:spPr>
          <a:xfrm>
            <a:off x="988307" y="4932107"/>
            <a:ext cx="734547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100"/>
            </a:pPr>
            <a:r>
              <a:t>ISO 200</a:t>
            </a:r>
          </a:p>
          <a:p>
            <a:pPr>
              <a:lnSpc>
                <a:spcPct val="150000"/>
              </a:lnSpc>
              <a:defRPr sz="1100"/>
            </a:pPr>
            <a:r>
              <a:t>1/60</a:t>
            </a:r>
          </a:p>
          <a:p>
            <a:pPr>
              <a:lnSpc>
                <a:spcPct val="150000"/>
              </a:lnSpc>
              <a:defRPr sz="1100"/>
            </a:pPr>
            <a:r>
              <a:t>F 2.5 </a:t>
            </a:r>
          </a:p>
        </p:txBody>
      </p:sp>
      <p:sp>
        <p:nvSpPr>
          <p:cNvPr id="110" name="TextBox 3"/>
          <p:cNvSpPr txBox="1"/>
          <p:nvPr/>
        </p:nvSpPr>
        <p:spPr>
          <a:xfrm>
            <a:off x="993582" y="673173"/>
            <a:ext cx="172865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3000" b="1"/>
            </a:lvl1pPr>
          </a:lstStyle>
          <a:p>
            <a:r>
              <a:t>fjorda</a:t>
            </a:r>
          </a:p>
        </p:txBody>
      </p:sp>
      <p:sp>
        <p:nvSpPr>
          <p:cNvPr id="111" name="TextBox 4"/>
          <p:cNvSpPr txBox="1"/>
          <p:nvPr/>
        </p:nvSpPr>
        <p:spPr>
          <a:xfrm>
            <a:off x="19756242" y="781279"/>
            <a:ext cx="373695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1400" spc="300"/>
            </a:lvl1pPr>
          </a:lstStyle>
          <a:p>
            <a:r>
              <a:t>second issue</a:t>
            </a:r>
          </a:p>
        </p:txBody>
      </p:sp>
      <p:sp>
        <p:nvSpPr>
          <p:cNvPr id="112" name="Picture Placeholder 3"/>
          <p:cNvSpPr>
            <a:spLocks noGrp="1"/>
          </p:cNvSpPr>
          <p:nvPr>
            <p:ph type="pic" idx="13"/>
          </p:nvPr>
        </p:nvSpPr>
        <p:spPr>
          <a:xfrm>
            <a:off x="3548062" y="1803400"/>
            <a:ext cx="20159662" cy="1119187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6" name="TextBox 2"/>
          <p:cNvSpPr txBox="1"/>
          <p:nvPr/>
        </p:nvSpPr>
        <p:spPr>
          <a:xfrm>
            <a:off x="988307" y="4932107"/>
            <a:ext cx="734547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100"/>
            </a:pPr>
            <a:r>
              <a:t>ISO 200</a:t>
            </a:r>
          </a:p>
          <a:p>
            <a:pPr>
              <a:lnSpc>
                <a:spcPct val="150000"/>
              </a:lnSpc>
              <a:defRPr sz="1100"/>
            </a:pPr>
            <a:r>
              <a:t>1/60</a:t>
            </a:r>
          </a:p>
          <a:p>
            <a:pPr>
              <a:lnSpc>
                <a:spcPct val="150000"/>
              </a:lnSpc>
              <a:defRPr sz="1100"/>
            </a:pPr>
            <a:r>
              <a:t>F 2.5 </a:t>
            </a:r>
          </a:p>
        </p:txBody>
      </p:sp>
      <p:sp>
        <p:nvSpPr>
          <p:cNvPr id="167" name="TextBox 3"/>
          <p:cNvSpPr txBox="1"/>
          <p:nvPr/>
        </p:nvSpPr>
        <p:spPr>
          <a:xfrm>
            <a:off x="993582" y="673173"/>
            <a:ext cx="172865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3000" b="1"/>
            </a:lvl1pPr>
          </a:lstStyle>
          <a:p>
            <a:r>
              <a:t>fjorda</a:t>
            </a:r>
          </a:p>
        </p:txBody>
      </p:sp>
      <p:sp>
        <p:nvSpPr>
          <p:cNvPr id="168" name="TextBox 4"/>
          <p:cNvSpPr txBox="1"/>
          <p:nvPr/>
        </p:nvSpPr>
        <p:spPr>
          <a:xfrm>
            <a:off x="19756242" y="781279"/>
            <a:ext cx="373695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1400" spc="300"/>
            </a:lvl1pPr>
          </a:lstStyle>
          <a:p>
            <a:r>
              <a:t>second issue</a:t>
            </a:r>
          </a:p>
        </p:txBody>
      </p:sp>
      <p:sp>
        <p:nvSpPr>
          <p:cNvPr id="16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5813042" y="1803400"/>
            <a:ext cx="6381841" cy="101092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21" name="TextBox 2"/>
          <p:cNvSpPr txBox="1"/>
          <p:nvPr/>
        </p:nvSpPr>
        <p:spPr>
          <a:xfrm>
            <a:off x="988307" y="4932107"/>
            <a:ext cx="734547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100"/>
            </a:pPr>
            <a:r>
              <a:t>ISO 200</a:t>
            </a:r>
          </a:p>
          <a:p>
            <a:pPr>
              <a:lnSpc>
                <a:spcPct val="150000"/>
              </a:lnSpc>
              <a:defRPr sz="1100"/>
            </a:pPr>
            <a:r>
              <a:t>1/60</a:t>
            </a:r>
          </a:p>
          <a:p>
            <a:pPr>
              <a:lnSpc>
                <a:spcPct val="150000"/>
              </a:lnSpc>
              <a:defRPr sz="1100"/>
            </a:pPr>
            <a:r>
              <a:t>F 2.5 </a:t>
            </a:r>
          </a:p>
        </p:txBody>
      </p:sp>
      <p:sp>
        <p:nvSpPr>
          <p:cNvPr id="222" name="TextBox 3"/>
          <p:cNvSpPr txBox="1"/>
          <p:nvPr/>
        </p:nvSpPr>
        <p:spPr>
          <a:xfrm>
            <a:off x="993582" y="673173"/>
            <a:ext cx="172865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3000" b="1"/>
            </a:lvl1pPr>
          </a:lstStyle>
          <a:p>
            <a:r>
              <a:t>fjorda</a:t>
            </a:r>
          </a:p>
        </p:txBody>
      </p:sp>
      <p:sp>
        <p:nvSpPr>
          <p:cNvPr id="223" name="TextBox 4"/>
          <p:cNvSpPr txBox="1"/>
          <p:nvPr/>
        </p:nvSpPr>
        <p:spPr>
          <a:xfrm>
            <a:off x="19756242" y="781279"/>
            <a:ext cx="373695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1400" spc="300"/>
            </a:lvl1pPr>
          </a:lstStyle>
          <a:p>
            <a:r>
              <a:t>second issue</a:t>
            </a:r>
          </a:p>
        </p:txBody>
      </p:sp>
      <p:sp>
        <p:nvSpPr>
          <p:cNvPr id="224" name="Picture Placeholder 3"/>
          <p:cNvSpPr>
            <a:spLocks noGrp="1"/>
          </p:cNvSpPr>
          <p:nvPr>
            <p:ph type="pic" sz="half" idx="13"/>
          </p:nvPr>
        </p:nvSpPr>
        <p:spPr>
          <a:xfrm>
            <a:off x="13630275" y="0"/>
            <a:ext cx="9422231" cy="13716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 rot="16200000">
            <a:off x="1039736" y="11756407"/>
            <a:ext cx="598561" cy="624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7" r:id="rId4"/>
    <p:sldLayoutId id="2147483658" r:id="rId5"/>
    <p:sldLayoutId id="2147483659" r:id="rId6"/>
    <p:sldLayoutId id="2147483664" r:id="rId7"/>
    <p:sldLayoutId id="2147483669" r:id="rId8"/>
    <p:sldLayoutId id="2147483677" r:id="rId9"/>
    <p:sldLayoutId id="2147483678" r:id="rId10"/>
    <p:sldLayoutId id="2147483683" r:id="rId11"/>
    <p:sldLayoutId id="2147483686" r:id="rId12"/>
    <p:sldLayoutId id="2147483693" r:id="rId13"/>
    <p:sldLayoutId id="2147483694" r:id="rId14"/>
    <p:sldLayoutId id="2147483699" r:id="rId15"/>
    <p:sldLayoutId id="2147483700" r:id="rId16"/>
    <p:sldLayoutId id="2147483701" r:id="rId17"/>
    <p:sldLayoutId id="2147483705" r:id="rId18"/>
    <p:sldLayoutId id="2147483706" r:id="rId19"/>
    <p:sldLayoutId id="2147483708" r:id="rId20"/>
    <p:sldLayoutId id="2147483709" r:id="rId21"/>
    <p:sldLayoutId id="2147483716" r:id="rId22"/>
    <p:sldLayoutId id="2147483717" r:id="rId23"/>
    <p:sldLayoutId id="2147483719" r:id="rId24"/>
    <p:sldLayoutId id="2147483726" r:id="rId25"/>
  </p:sldLayoutIdLst>
  <p:transition spd="med"/>
  <p:txStyles>
    <p:titleStyle>
      <a:lvl1pPr marL="0" marR="0" indent="0" algn="l" defTabSz="181329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700" b="1" i="0" u="none" strike="noStrike" cap="none" spc="0" baseline="0">
          <a:ln>
            <a:noFill/>
          </a:ln>
          <a:solidFill>
            <a:srgbClr val="000000"/>
          </a:solidFill>
          <a:uFillTx/>
          <a:latin typeface="Montserrat-Bold"/>
          <a:ea typeface="Montserrat-Bold"/>
          <a:cs typeface="Montserrat-Bold"/>
          <a:sym typeface="Montserrat-Bold"/>
        </a:defRPr>
      </a:lvl1pPr>
      <a:lvl2pPr marL="0" marR="0" indent="0" algn="l" defTabSz="181329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700" b="1" i="0" u="none" strike="noStrike" cap="none" spc="0" baseline="0">
          <a:ln>
            <a:noFill/>
          </a:ln>
          <a:solidFill>
            <a:srgbClr val="000000"/>
          </a:solidFill>
          <a:uFillTx/>
          <a:latin typeface="Montserrat-Bold"/>
          <a:ea typeface="Montserrat-Bold"/>
          <a:cs typeface="Montserrat-Bold"/>
          <a:sym typeface="Montserrat-Bold"/>
        </a:defRPr>
      </a:lvl2pPr>
      <a:lvl3pPr marL="0" marR="0" indent="0" algn="l" defTabSz="181329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700" b="1" i="0" u="none" strike="noStrike" cap="none" spc="0" baseline="0">
          <a:ln>
            <a:noFill/>
          </a:ln>
          <a:solidFill>
            <a:srgbClr val="000000"/>
          </a:solidFill>
          <a:uFillTx/>
          <a:latin typeface="Montserrat-Bold"/>
          <a:ea typeface="Montserrat-Bold"/>
          <a:cs typeface="Montserrat-Bold"/>
          <a:sym typeface="Montserrat-Bold"/>
        </a:defRPr>
      </a:lvl3pPr>
      <a:lvl4pPr marL="0" marR="0" indent="0" algn="l" defTabSz="181329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700" b="1" i="0" u="none" strike="noStrike" cap="none" spc="0" baseline="0">
          <a:ln>
            <a:noFill/>
          </a:ln>
          <a:solidFill>
            <a:srgbClr val="000000"/>
          </a:solidFill>
          <a:uFillTx/>
          <a:latin typeface="Montserrat-Bold"/>
          <a:ea typeface="Montserrat-Bold"/>
          <a:cs typeface="Montserrat-Bold"/>
          <a:sym typeface="Montserrat-Bold"/>
        </a:defRPr>
      </a:lvl4pPr>
      <a:lvl5pPr marL="0" marR="0" indent="0" algn="l" defTabSz="181329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700" b="1" i="0" u="none" strike="noStrike" cap="none" spc="0" baseline="0">
          <a:ln>
            <a:noFill/>
          </a:ln>
          <a:solidFill>
            <a:srgbClr val="000000"/>
          </a:solidFill>
          <a:uFillTx/>
          <a:latin typeface="Montserrat-Bold"/>
          <a:ea typeface="Montserrat-Bold"/>
          <a:cs typeface="Montserrat-Bold"/>
          <a:sym typeface="Montserrat-Bold"/>
        </a:defRPr>
      </a:lvl5pPr>
      <a:lvl6pPr marL="0" marR="0" indent="0" algn="l" defTabSz="181329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700" b="1" i="0" u="none" strike="noStrike" cap="none" spc="0" baseline="0">
          <a:ln>
            <a:noFill/>
          </a:ln>
          <a:solidFill>
            <a:srgbClr val="000000"/>
          </a:solidFill>
          <a:uFillTx/>
          <a:latin typeface="Montserrat-Bold"/>
          <a:ea typeface="Montserrat-Bold"/>
          <a:cs typeface="Montserrat-Bold"/>
          <a:sym typeface="Montserrat-Bold"/>
        </a:defRPr>
      </a:lvl6pPr>
      <a:lvl7pPr marL="0" marR="0" indent="0" algn="l" defTabSz="181329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700" b="1" i="0" u="none" strike="noStrike" cap="none" spc="0" baseline="0">
          <a:ln>
            <a:noFill/>
          </a:ln>
          <a:solidFill>
            <a:srgbClr val="000000"/>
          </a:solidFill>
          <a:uFillTx/>
          <a:latin typeface="Montserrat-Bold"/>
          <a:ea typeface="Montserrat-Bold"/>
          <a:cs typeface="Montserrat-Bold"/>
          <a:sym typeface="Montserrat-Bold"/>
        </a:defRPr>
      </a:lvl7pPr>
      <a:lvl8pPr marL="0" marR="0" indent="0" algn="l" defTabSz="181329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700" b="1" i="0" u="none" strike="noStrike" cap="none" spc="0" baseline="0">
          <a:ln>
            <a:noFill/>
          </a:ln>
          <a:solidFill>
            <a:srgbClr val="000000"/>
          </a:solidFill>
          <a:uFillTx/>
          <a:latin typeface="Montserrat-Bold"/>
          <a:ea typeface="Montserrat-Bold"/>
          <a:cs typeface="Montserrat-Bold"/>
          <a:sym typeface="Montserrat-Bold"/>
        </a:defRPr>
      </a:lvl8pPr>
      <a:lvl9pPr marL="0" marR="0" indent="0" algn="l" defTabSz="181329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700" b="1" i="0" u="none" strike="noStrike" cap="none" spc="0" baseline="0">
          <a:ln>
            <a:noFill/>
          </a:ln>
          <a:solidFill>
            <a:srgbClr val="000000"/>
          </a:solidFill>
          <a:uFillTx/>
          <a:latin typeface="Montserrat-Bold"/>
          <a:ea typeface="Montserrat-Bold"/>
          <a:cs typeface="Montserrat-Bold"/>
          <a:sym typeface="Montserrat-Bold"/>
        </a:defRPr>
      </a:lvl9pPr>
    </p:titleStyle>
    <p:bodyStyle>
      <a:lvl1pPr marL="0" marR="0" indent="0" algn="l" defTabSz="1813299" rtl="0" latinLnBrk="0">
        <a:lnSpc>
          <a:spcPct val="10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13299" rtl="0" latinLnBrk="0">
        <a:lnSpc>
          <a:spcPct val="10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13299" rtl="0" latinLnBrk="0">
        <a:lnSpc>
          <a:spcPct val="10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13299" rtl="0" latinLnBrk="0">
        <a:lnSpc>
          <a:spcPct val="10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13299" rtl="0" latinLnBrk="0">
        <a:lnSpc>
          <a:spcPct val="10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13299" rtl="0" latinLnBrk="0">
        <a:lnSpc>
          <a:spcPct val="10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13299" rtl="0" latinLnBrk="0">
        <a:lnSpc>
          <a:spcPct val="10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13299" rtl="0" latinLnBrk="0">
        <a:lnSpc>
          <a:spcPct val="10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58025" algn="l" defTabSz="1813299" rtl="0" latinLnBrk="0">
        <a:lnSpc>
          <a:spcPct val="10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l" defTabSz="18278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913920" algn="l" defTabSz="18278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1827841" algn="l" defTabSz="18278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2741764" algn="l" defTabSz="18278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3655686" algn="l" defTabSz="18278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4569607" algn="l" defTabSz="18278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5483526" algn="l" defTabSz="18278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6397452" algn="l" defTabSz="18278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7311373" algn="l" defTabSz="18278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TextBox 4"/>
          <p:cNvSpPr txBox="1">
            <a:spLocks noGrp="1"/>
          </p:cNvSpPr>
          <p:nvPr>
            <p:ph type="sldNum" sz="quarter" idx="2"/>
          </p:nvPr>
        </p:nvSpPr>
        <p:spPr>
          <a:xfrm>
            <a:off x="993582" y="6818810"/>
            <a:ext cx="219936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90000"/>
              </a:lnSpc>
              <a:defRPr sz="1100" spc="300"/>
            </a:lvl1pPr>
          </a:lstStyle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879" name="Picture Placeholder 3" descr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80" name="Picture Placeholder 5" descr="Picture Placeholder 5"/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t="10720" b="10720"/>
          <a:stretch>
            <a:fillRect/>
          </a:stretch>
        </p:blipFill>
        <p:spPr>
          <a:xfrm>
            <a:off x="-767401" y="-37108"/>
            <a:ext cx="26551769" cy="13790357"/>
          </a:xfrm>
          <a:prstGeom prst="rect">
            <a:avLst/>
          </a:prstGeom>
        </p:spPr>
      </p:pic>
      <p:sp>
        <p:nvSpPr>
          <p:cNvPr id="881" name="TextBox 2"/>
          <p:cNvSpPr txBox="1"/>
          <p:nvPr/>
        </p:nvSpPr>
        <p:spPr>
          <a:xfrm>
            <a:off x="-3854098" y="584688"/>
            <a:ext cx="31622297" cy="1926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13000" b="1">
                <a:solidFill>
                  <a:srgbClr val="E1DDD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World Happiness  Data Analysis</a:t>
            </a:r>
          </a:p>
        </p:txBody>
      </p:sp>
      <p:sp>
        <p:nvSpPr>
          <p:cNvPr id="882" name="TextBox 42"/>
          <p:cNvSpPr txBox="1"/>
          <p:nvPr/>
        </p:nvSpPr>
        <p:spPr>
          <a:xfrm>
            <a:off x="19756242" y="781279"/>
            <a:ext cx="373695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1400" spc="300">
                <a:solidFill>
                  <a:srgbClr val="FFFFFF"/>
                </a:solidFill>
              </a:defRPr>
            </a:lvl1pPr>
          </a:lstStyle>
          <a:p>
            <a:r>
              <a:t>\</a:t>
            </a:r>
          </a:p>
        </p:txBody>
      </p:sp>
      <p:sp>
        <p:nvSpPr>
          <p:cNvPr id="883" name="TextBox 2"/>
          <p:cNvSpPr txBox="1"/>
          <p:nvPr/>
        </p:nvSpPr>
        <p:spPr>
          <a:xfrm>
            <a:off x="870302" y="4689341"/>
            <a:ext cx="12904779" cy="5338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8000" b="1">
                <a:solidFill>
                  <a:srgbClr val="E1DDD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Group 4</a:t>
            </a:r>
          </a:p>
          <a:p>
            <a:pPr>
              <a:lnSpc>
                <a:spcPct val="120000"/>
              </a:lnSpc>
              <a:defRPr sz="8000" b="1">
                <a:solidFill>
                  <a:srgbClr val="E1DDD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Ziwei Yang</a:t>
            </a:r>
          </a:p>
          <a:p>
            <a:pPr>
              <a:lnSpc>
                <a:spcPct val="120000"/>
              </a:lnSpc>
              <a:defRPr sz="8000" b="1">
                <a:solidFill>
                  <a:srgbClr val="E1DDD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Yichen Li</a:t>
            </a:r>
          </a:p>
          <a:p>
            <a:pPr>
              <a:lnSpc>
                <a:spcPct val="120000"/>
              </a:lnSpc>
              <a:defRPr sz="8000" b="1">
                <a:solidFill>
                  <a:srgbClr val="E1DDD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Shengqi Zhou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01"/>
          <a:stretch/>
        </p:blipFill>
        <p:spPr>
          <a:xfrm>
            <a:off x="140831" y="2985248"/>
            <a:ext cx="15619121" cy="7141851"/>
          </a:xfrm>
          <a:prstGeom prst="rect">
            <a:avLst/>
          </a:prstGeom>
        </p:spPr>
      </p:pic>
      <p:sp>
        <p:nvSpPr>
          <p:cNvPr id="3" name="Top 10 countries with highest happiness scores"/>
          <p:cNvSpPr txBox="1"/>
          <p:nvPr/>
        </p:nvSpPr>
        <p:spPr>
          <a:xfrm>
            <a:off x="433230" y="1016292"/>
            <a:ext cx="22786988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8100" b="1" spc="242">
                <a:solidFill>
                  <a:schemeClr val="accent5"/>
                </a:solidFill>
              </a:defRPr>
            </a:lvl1pPr>
          </a:lstStyle>
          <a:p>
            <a:r>
              <a:rPr sz="5400" dirty="0"/>
              <a:t>Top 10 countries with</a:t>
            </a:r>
            <a:r>
              <a:rPr lang="en-US" sz="5400" dirty="0"/>
              <a:t> </a:t>
            </a:r>
            <a:r>
              <a:rPr lang="en-US" altLang="zh-CN" sz="5400" dirty="0"/>
              <a:t>low</a:t>
            </a:r>
            <a:r>
              <a:rPr sz="5400" dirty="0"/>
              <a:t>est happiness scores</a:t>
            </a:r>
            <a:r>
              <a:rPr lang="en-US" altLang="zh-CN" sz="5400" dirty="0"/>
              <a:t>(2016-2018)</a:t>
            </a:r>
          </a:p>
          <a:p>
            <a:endParaRPr sz="5400" dirty="0"/>
          </a:p>
        </p:txBody>
      </p:sp>
      <p:sp>
        <p:nvSpPr>
          <p:cNvPr id="4" name="矩形 3"/>
          <p:cNvSpPr/>
          <p:nvPr/>
        </p:nvSpPr>
        <p:spPr>
          <a:xfrm>
            <a:off x="0" y="3893658"/>
            <a:ext cx="15491012" cy="4894729"/>
          </a:xfrm>
          <a:prstGeom prst="rect">
            <a:avLst/>
          </a:prstGeom>
          <a:noFill/>
          <a:ln w="10795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78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75012" y="10372321"/>
            <a:ext cx="13554635" cy="3108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</a:rPr>
              <a:t>Dystopia (1.88) + residual</a:t>
            </a:r>
          </a:p>
          <a:p>
            <a:r>
              <a:rPr lang="en-US" altLang="zh-CN" sz="2800" b="1" dirty="0">
                <a:solidFill>
                  <a:srgbClr val="FFC000"/>
                </a:solidFill>
              </a:rPr>
              <a:t>Explained by: GDP per capita</a:t>
            </a:r>
          </a:p>
          <a:p>
            <a:r>
              <a:rPr lang="en-US" altLang="zh-CN" sz="2800" b="1" dirty="0">
                <a:solidFill>
                  <a:srgbClr val="FFFF00"/>
                </a:solidFill>
              </a:rPr>
              <a:t>Explained by: Social support </a:t>
            </a:r>
          </a:p>
          <a:p>
            <a:r>
              <a:rPr lang="en-US" altLang="zh-CN" sz="2800" b="1" dirty="0">
                <a:solidFill>
                  <a:srgbClr val="00B0F0"/>
                </a:solidFill>
              </a:rPr>
              <a:t>Explained by: Healthy life expectancy </a:t>
            </a:r>
          </a:p>
          <a:p>
            <a:r>
              <a:rPr lang="en-US" altLang="zh-CN" sz="2800" b="1" dirty="0">
                <a:solidFill>
                  <a:srgbClr val="0070C0"/>
                </a:solidFill>
              </a:rPr>
              <a:t>Explained by: Freedom to make life choices 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Explained by: Generosity </a:t>
            </a:r>
          </a:p>
          <a:p>
            <a:r>
              <a:rPr lang="en-US" altLang="zh-CN" sz="2800" b="1" dirty="0">
                <a:solidFill>
                  <a:srgbClr val="00B050"/>
                </a:solidFill>
              </a:rPr>
              <a:t>Explained by: Perceptions of corruption  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sym typeface="Helvetic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295253" y="4614095"/>
            <a:ext cx="6232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/>
              <a:t>Yemen, Afghanistan, always at the bottom of the list. </a:t>
            </a:r>
          </a:p>
        </p:txBody>
      </p:sp>
      <p:sp>
        <p:nvSpPr>
          <p:cNvPr id="7" name="矩形 6"/>
          <p:cNvSpPr/>
          <p:nvPr/>
        </p:nvSpPr>
        <p:spPr>
          <a:xfrm>
            <a:off x="16295253" y="6816967"/>
            <a:ext cx="6232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/>
              <a:t>All top 10 lowest countries are in top 3 . </a:t>
            </a:r>
          </a:p>
        </p:txBody>
      </p:sp>
    </p:spTree>
    <p:extLst>
      <p:ext uri="{BB962C8B-B14F-4D97-AF65-F5344CB8AC3E}">
        <p14:creationId xmlns:p14="http://schemas.microsoft.com/office/powerpoint/2010/main" val="118231205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TextBox 1"/>
          <p:cNvSpPr txBox="1">
            <a:spLocks noGrp="1"/>
          </p:cNvSpPr>
          <p:nvPr>
            <p:ph type="sldNum" sz="quarter" idx="2"/>
          </p:nvPr>
        </p:nvSpPr>
        <p:spPr>
          <a:xfrm rot="16200000">
            <a:off x="1044899" y="12129869"/>
            <a:ext cx="219935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90000"/>
              </a:lnSpc>
              <a:defRPr sz="1100" spc="300"/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894" name="Picture Placeholder 2" descr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235" r="235"/>
          <a:stretch>
            <a:fillRect/>
          </a:stretch>
        </p:blipFill>
        <p:spPr>
          <a:xfrm>
            <a:off x="-3176" y="0"/>
            <a:ext cx="24377651" cy="13716001"/>
          </a:xfrm>
          <a:prstGeom prst="rect">
            <a:avLst/>
          </a:prstGeom>
        </p:spPr>
      </p:pic>
      <p:sp>
        <p:nvSpPr>
          <p:cNvPr id="895" name="TextBox 29"/>
          <p:cNvSpPr txBox="1"/>
          <p:nvPr/>
        </p:nvSpPr>
        <p:spPr>
          <a:xfrm>
            <a:off x="2036864" y="4704275"/>
            <a:ext cx="21940793" cy="504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120000"/>
              </a:lnSpc>
              <a:defRPr sz="13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What  </a:t>
            </a:r>
            <a:r>
              <a:rPr lang="en-US" altLang="zh-CN" dirty="0"/>
              <a:t>factors cause</a:t>
            </a:r>
            <a:r>
              <a:rPr dirty="0"/>
              <a:t> </a:t>
            </a:r>
            <a:r>
              <a:rPr lang="en-US" dirty="0"/>
              <a:t>p</a:t>
            </a:r>
            <a:r>
              <a:rPr dirty="0"/>
              <a:t>eople</a:t>
            </a:r>
            <a:r>
              <a:rPr lang="en-US" dirty="0"/>
              <a:t>‘s</a:t>
            </a:r>
            <a:r>
              <a:rPr dirty="0"/>
              <a:t> </a:t>
            </a:r>
            <a:r>
              <a:rPr lang="en-US" dirty="0"/>
              <a:t>h</a:t>
            </a:r>
            <a:r>
              <a:rPr dirty="0"/>
              <a:t>app</a:t>
            </a:r>
            <a:r>
              <a:rPr lang="en-US" dirty="0"/>
              <a:t>iness</a:t>
            </a:r>
            <a:r>
              <a:rPr dirty="0"/>
              <a:t> </a:t>
            </a:r>
            <a:r>
              <a:rPr lang="en-US" dirty="0"/>
              <a:t>i</a:t>
            </a:r>
            <a:r>
              <a:rPr dirty="0"/>
              <a:t>n </a:t>
            </a:r>
            <a:r>
              <a:rPr lang="en-US" dirty="0"/>
              <a:t>t</a:t>
            </a:r>
            <a:r>
              <a:rPr dirty="0"/>
              <a:t>he </a:t>
            </a:r>
            <a:r>
              <a:rPr lang="en-US" dirty="0"/>
              <a:t>w</a:t>
            </a:r>
            <a:r>
              <a:rPr dirty="0"/>
              <a:t>orld?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TextBox 1"/>
          <p:cNvSpPr txBox="1">
            <a:spLocks noGrp="1"/>
          </p:cNvSpPr>
          <p:nvPr>
            <p:ph type="sldNum" sz="quarter" idx="2"/>
          </p:nvPr>
        </p:nvSpPr>
        <p:spPr>
          <a:xfrm rot="16200000">
            <a:off x="1044899" y="12129869"/>
            <a:ext cx="219935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90000"/>
              </a:lnSpc>
              <a:defRPr sz="1100" spc="300"/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922" name="Group 17"/>
          <p:cNvGrpSpPr/>
          <p:nvPr/>
        </p:nvGrpSpPr>
        <p:grpSpPr>
          <a:xfrm>
            <a:off x="9198510" y="11069235"/>
            <a:ext cx="4465982" cy="853441"/>
            <a:chOff x="0" y="0"/>
            <a:chExt cx="4465980" cy="853439"/>
          </a:xfrm>
        </p:grpSpPr>
        <p:sp>
          <p:nvSpPr>
            <p:cNvPr id="920" name="TextBox 18"/>
            <p:cNvSpPr txBox="1"/>
            <p:nvPr/>
          </p:nvSpPr>
          <p:spPr>
            <a:xfrm>
              <a:off x="0" y="0"/>
              <a:ext cx="2033779" cy="853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5000">
                  <a:solidFill>
                    <a:schemeClr val="accent5"/>
                  </a:solidFill>
                </a:defRPr>
              </a:lvl1pPr>
            </a:lstStyle>
            <a:p>
              <a:r>
                <a:t>1.573</a:t>
              </a:r>
            </a:p>
          </p:txBody>
        </p:sp>
        <p:sp>
          <p:nvSpPr>
            <p:cNvPr id="921" name="TextBox 19"/>
            <p:cNvSpPr txBox="1"/>
            <p:nvPr/>
          </p:nvSpPr>
          <p:spPr>
            <a:xfrm>
              <a:off x="1952171" y="32019"/>
              <a:ext cx="2513810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1200">
                  <a:solidFill>
                    <a:schemeClr val="accent5"/>
                  </a:solidFill>
                </a:defRPr>
              </a:lvl1pPr>
            </a:lstStyle>
            <a:p>
              <a:r>
                <a:t>Lorem ipsum dolor sit amet consectetuer adipiscing elit sed diam nonummy nibh euismod. </a:t>
              </a:r>
            </a:p>
          </p:txBody>
        </p:sp>
      </p:grpSp>
      <p:grpSp>
        <p:nvGrpSpPr>
          <p:cNvPr id="925" name="Group 20"/>
          <p:cNvGrpSpPr/>
          <p:nvPr/>
        </p:nvGrpSpPr>
        <p:grpSpPr>
          <a:xfrm>
            <a:off x="14921363" y="11101254"/>
            <a:ext cx="4465982" cy="853441"/>
            <a:chOff x="0" y="0"/>
            <a:chExt cx="4465980" cy="853439"/>
          </a:xfrm>
        </p:grpSpPr>
        <p:sp>
          <p:nvSpPr>
            <p:cNvPr id="923" name="TextBox 21"/>
            <p:cNvSpPr txBox="1"/>
            <p:nvPr/>
          </p:nvSpPr>
          <p:spPr>
            <a:xfrm>
              <a:off x="0" y="0"/>
              <a:ext cx="2033779" cy="853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5000">
                  <a:solidFill>
                    <a:schemeClr val="accent5"/>
                  </a:solidFill>
                </a:defRPr>
              </a:lvl1pPr>
            </a:lstStyle>
            <a:p>
              <a:r>
                <a:t>1.383</a:t>
              </a:r>
            </a:p>
          </p:txBody>
        </p:sp>
        <p:sp>
          <p:nvSpPr>
            <p:cNvPr id="924" name="TextBox 22"/>
            <p:cNvSpPr txBox="1"/>
            <p:nvPr/>
          </p:nvSpPr>
          <p:spPr>
            <a:xfrm>
              <a:off x="1952171" y="32019"/>
              <a:ext cx="2513810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1200">
                  <a:solidFill>
                    <a:schemeClr val="accent5"/>
                  </a:solidFill>
                </a:defRPr>
              </a:lvl1pPr>
            </a:lstStyle>
            <a:p>
              <a:r>
                <a:rPr dirty="0" err="1"/>
                <a:t>Lorem</a:t>
              </a:r>
              <a:r>
                <a:rPr dirty="0"/>
                <a:t> </a:t>
              </a:r>
              <a:r>
                <a:rPr dirty="0" err="1"/>
                <a:t>ipsum</a:t>
              </a:r>
              <a:r>
                <a:rPr dirty="0"/>
                <a:t> dolor sit </a:t>
              </a:r>
              <a:r>
                <a:rPr dirty="0" err="1"/>
                <a:t>amet</a:t>
              </a:r>
              <a:r>
                <a:rPr dirty="0"/>
                <a:t> </a:t>
              </a:r>
              <a:r>
                <a:rPr dirty="0" err="1"/>
                <a:t>consectetuer</a:t>
              </a:r>
              <a:r>
                <a:rPr dirty="0"/>
                <a:t> </a:t>
              </a:r>
              <a:r>
                <a:rPr dirty="0" err="1"/>
                <a:t>adipiscing</a:t>
              </a:r>
              <a:r>
                <a:rPr dirty="0"/>
                <a:t> </a:t>
              </a:r>
              <a:r>
                <a:rPr dirty="0" err="1"/>
                <a:t>elit</a:t>
              </a:r>
              <a:r>
                <a:rPr dirty="0"/>
                <a:t> </a:t>
              </a:r>
              <a:r>
                <a:rPr dirty="0" err="1"/>
                <a:t>sed</a:t>
              </a:r>
              <a:r>
                <a:rPr dirty="0"/>
                <a:t> </a:t>
              </a:r>
              <a:r>
                <a:rPr dirty="0" err="1"/>
                <a:t>diam</a:t>
              </a:r>
              <a:r>
                <a:rPr dirty="0"/>
                <a:t> </a:t>
              </a:r>
              <a:r>
                <a:rPr dirty="0" err="1"/>
                <a:t>nonummy</a:t>
              </a:r>
              <a:r>
                <a:rPr dirty="0"/>
                <a:t> </a:t>
              </a:r>
              <a:r>
                <a:rPr dirty="0" err="1"/>
                <a:t>nibh</a:t>
              </a:r>
              <a:r>
                <a:rPr dirty="0"/>
                <a:t> </a:t>
              </a:r>
              <a:r>
                <a:rPr dirty="0" err="1"/>
                <a:t>euismod</a:t>
              </a:r>
              <a:r>
                <a:rPr dirty="0"/>
                <a:t>. </a:t>
              </a:r>
            </a:p>
          </p:txBody>
        </p:sp>
      </p:grpSp>
      <p:sp>
        <p:nvSpPr>
          <p:cNvPr id="926" name="TextBox 23"/>
          <p:cNvSpPr txBox="1"/>
          <p:nvPr/>
        </p:nvSpPr>
        <p:spPr>
          <a:xfrm>
            <a:off x="399165" y="519602"/>
            <a:ext cx="8608199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8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Pie </a:t>
            </a:r>
            <a:r>
              <a:rPr dirty="0"/>
              <a:t>Chart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461" y="1743600"/>
            <a:ext cx="18393803" cy="1021109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503552" y="2938717"/>
            <a:ext cx="31997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dirty="0"/>
              <a:t>Finland</a:t>
            </a:r>
            <a:endParaRPr lang="en-US" altLang="zh-CN" b="1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" b="1582"/>
          <a:stretch>
            <a:fillRect/>
          </a:stretch>
        </p:blipFill>
        <p:spPr>
          <a:xfrm>
            <a:off x="5584197" y="1545499"/>
            <a:ext cx="17185474" cy="9669347"/>
          </a:xfrm>
        </p:spPr>
      </p:pic>
      <p:sp>
        <p:nvSpPr>
          <p:cNvPr id="4" name="矩形 3"/>
          <p:cNvSpPr/>
          <p:nvPr/>
        </p:nvSpPr>
        <p:spPr>
          <a:xfrm>
            <a:off x="969762" y="2043877"/>
            <a:ext cx="34788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/>
              <a:t>D</a:t>
            </a:r>
            <a:r>
              <a:rPr lang="zh-CN" altLang="en-US" sz="6000" b="1" dirty="0"/>
              <a:t>enmark</a:t>
            </a:r>
          </a:p>
        </p:txBody>
      </p:sp>
    </p:spTree>
    <p:extLst>
      <p:ext uri="{BB962C8B-B14F-4D97-AF65-F5344CB8AC3E}">
        <p14:creationId xmlns:p14="http://schemas.microsoft.com/office/powerpoint/2010/main" val="42840768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" r="2741"/>
          <a:stretch>
            <a:fillRect/>
          </a:stretch>
        </p:blipFill>
        <p:spPr>
          <a:xfrm>
            <a:off x="5136775" y="1521210"/>
            <a:ext cx="18681319" cy="10510979"/>
          </a:xfrm>
        </p:spPr>
      </p:pic>
      <p:sp>
        <p:nvSpPr>
          <p:cNvPr id="5" name="TextBox 15"/>
          <p:cNvSpPr txBox="1"/>
          <p:nvPr/>
        </p:nvSpPr>
        <p:spPr>
          <a:xfrm>
            <a:off x="1314347" y="1521210"/>
            <a:ext cx="2944105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rPr lang="en-US" altLang="zh-CN" sz="6000" b="1" dirty="0"/>
              <a:t>Yemen</a:t>
            </a:r>
            <a:endParaRPr sz="6000" b="1" dirty="0"/>
          </a:p>
        </p:txBody>
      </p:sp>
    </p:spTree>
    <p:extLst>
      <p:ext uri="{BB962C8B-B14F-4D97-AF65-F5344CB8AC3E}">
        <p14:creationId xmlns:p14="http://schemas.microsoft.com/office/powerpoint/2010/main" val="401821123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" b="1582"/>
          <a:stretch>
            <a:fillRect/>
          </a:stretch>
        </p:blipFill>
        <p:spPr>
          <a:xfrm>
            <a:off x="4755369" y="1067169"/>
            <a:ext cx="19804189" cy="11142759"/>
          </a:xfrm>
        </p:spPr>
      </p:pic>
      <p:sp>
        <p:nvSpPr>
          <p:cNvPr id="4" name="TextBox 15"/>
          <p:cNvSpPr txBox="1"/>
          <p:nvPr/>
        </p:nvSpPr>
        <p:spPr>
          <a:xfrm>
            <a:off x="776467" y="1699486"/>
            <a:ext cx="449478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rPr lang="en-US" altLang="zh-CN" sz="5400" b="1" dirty="0"/>
              <a:t>Afghanistan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1392516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1" name="Flowchart: Off-page Connector 50"/>
          <p:cNvGrpSpPr/>
          <p:nvPr/>
        </p:nvGrpSpPr>
        <p:grpSpPr>
          <a:xfrm>
            <a:off x="20316082" y="429392"/>
            <a:ext cx="654547" cy="787201"/>
            <a:chOff x="0" y="0"/>
            <a:chExt cx="654545" cy="787200"/>
          </a:xfrm>
        </p:grpSpPr>
        <p:sp>
          <p:nvSpPr>
            <p:cNvPr id="949" name="Shape"/>
            <p:cNvSpPr/>
            <p:nvPr/>
          </p:nvSpPr>
          <p:spPr>
            <a:xfrm>
              <a:off x="0" y="-1"/>
              <a:ext cx="654546" cy="787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7280"/>
                  </a:lnTo>
                  <a:lnTo>
                    <a:pt x="10800" y="21600"/>
                  </a:lnTo>
                  <a:lnTo>
                    <a:pt x="0" y="172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828800">
                <a:defRPr sz="2200" b="1">
                  <a:solidFill>
                    <a:srgbClr val="525068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50" name="8"/>
            <p:cNvSpPr txBox="1"/>
            <p:nvPr/>
          </p:nvSpPr>
          <p:spPr>
            <a:xfrm>
              <a:off x="0" y="58339"/>
              <a:ext cx="654546" cy="513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 defTabSz="1828800">
                <a:defRPr sz="2200" b="1">
                  <a:solidFill>
                    <a:srgbClr val="525068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8</a:t>
              </a:r>
            </a:p>
          </p:txBody>
        </p:sp>
      </p:grpSp>
      <p:sp>
        <p:nvSpPr>
          <p:cNvPr id="952" name="Group"/>
          <p:cNvSpPr/>
          <p:nvPr/>
        </p:nvSpPr>
        <p:spPr>
          <a:xfrm>
            <a:off x="1096167" y="3307171"/>
            <a:ext cx="969489" cy="969489"/>
          </a:xfrm>
          <a:prstGeom prst="ellipse">
            <a:avLst/>
          </a:prstGeom>
          <a:solidFill>
            <a:srgbClr val="84CB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22300">
              <a:lnSpc>
                <a:spcPct val="90000"/>
              </a:lnSpc>
              <a:spcBef>
                <a:spcPts val="700"/>
              </a:spcBef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953" name="Group"/>
          <p:cNvSpPr/>
          <p:nvPr/>
        </p:nvSpPr>
        <p:spPr>
          <a:xfrm>
            <a:off x="1096167" y="5290577"/>
            <a:ext cx="969489" cy="969489"/>
          </a:xfrm>
          <a:prstGeom prst="ellipse">
            <a:avLst/>
          </a:prstGeom>
          <a:solidFill>
            <a:srgbClr val="F8D35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22300">
              <a:lnSpc>
                <a:spcPct val="90000"/>
              </a:lnSpc>
              <a:spcBef>
                <a:spcPts val="700"/>
              </a:spcBef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954" name="Group"/>
          <p:cNvSpPr/>
          <p:nvPr/>
        </p:nvSpPr>
        <p:spPr>
          <a:xfrm>
            <a:off x="1096167" y="7096053"/>
            <a:ext cx="969489" cy="969489"/>
          </a:xfrm>
          <a:prstGeom prst="ellipse">
            <a:avLst/>
          </a:prstGeom>
          <a:solidFill>
            <a:srgbClr val="F4726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22300">
              <a:lnSpc>
                <a:spcPct val="90000"/>
              </a:lnSpc>
              <a:spcBef>
                <a:spcPts val="700"/>
              </a:spcBef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955" name="Group"/>
          <p:cNvSpPr/>
          <p:nvPr/>
        </p:nvSpPr>
        <p:spPr>
          <a:xfrm>
            <a:off x="1105530" y="9330894"/>
            <a:ext cx="950762" cy="919880"/>
          </a:xfrm>
          <a:prstGeom prst="ellipse">
            <a:avLst/>
          </a:prstGeom>
          <a:solidFill>
            <a:srgbClr val="7CC8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22300">
              <a:lnSpc>
                <a:spcPct val="90000"/>
              </a:lnSpc>
              <a:spcBef>
                <a:spcPts val="700"/>
              </a:spcBef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956" name="Group"/>
          <p:cNvSpPr/>
          <p:nvPr/>
        </p:nvSpPr>
        <p:spPr>
          <a:xfrm>
            <a:off x="1096167" y="11516126"/>
            <a:ext cx="969489" cy="969489"/>
          </a:xfrm>
          <a:prstGeom prst="ellipse">
            <a:avLst/>
          </a:prstGeom>
          <a:solidFill>
            <a:srgbClr val="F8D35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22300">
              <a:lnSpc>
                <a:spcPct val="90000"/>
              </a:lnSpc>
              <a:spcBef>
                <a:spcPts val="700"/>
              </a:spcBef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957" name="GDP part has a higher proportion in Top rank happiness score country, the percentage is nearly 2 times to the less happiness country"/>
          <p:cNvSpPr txBox="1"/>
          <p:nvPr/>
        </p:nvSpPr>
        <p:spPr>
          <a:xfrm>
            <a:off x="2592208" y="3160931"/>
            <a:ext cx="20905101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4000" b="1" spc="119">
                <a:solidFill>
                  <a:srgbClr val="FFFFFF"/>
                </a:solidFill>
              </a:defRPr>
            </a:pPr>
            <a:r>
              <a:rPr dirty="0"/>
              <a:t>GDP part has a higher proportion in Top rank happiness score country, the percentage is nearly 2 times to the less happiness country</a:t>
            </a:r>
          </a:p>
          <a:p>
            <a:pPr>
              <a:defRPr sz="4000" b="1" spc="119">
                <a:solidFill>
                  <a:srgbClr val="FFFFFF"/>
                </a:solidFill>
              </a:defRPr>
            </a:pPr>
            <a:endParaRPr dirty="0"/>
          </a:p>
          <a:p>
            <a:pPr>
              <a:defRPr sz="4000" b="1" spc="119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958" name="Corruption also has a higher proportion in more happiness country, which might because of their good economy condition rising more corruption."/>
          <p:cNvSpPr txBox="1"/>
          <p:nvPr/>
        </p:nvSpPr>
        <p:spPr>
          <a:xfrm>
            <a:off x="2592208" y="5113601"/>
            <a:ext cx="21486992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4000" b="1" spc="119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Perception of </a:t>
            </a:r>
            <a:r>
              <a:rPr dirty="0"/>
              <a:t>Corruption also has a higher proportion in more happiness country, </a:t>
            </a:r>
            <a:r>
              <a:rPr lang="en-US" dirty="0"/>
              <a:t>this</a:t>
            </a:r>
            <a:r>
              <a:rPr dirty="0"/>
              <a:t> might because of their good economy condition </a:t>
            </a:r>
            <a:r>
              <a:rPr lang="en-US" dirty="0"/>
              <a:t>which </a:t>
            </a:r>
            <a:r>
              <a:rPr dirty="0"/>
              <a:t>rising more corruption  </a:t>
            </a:r>
          </a:p>
        </p:txBody>
      </p:sp>
      <p:sp>
        <p:nvSpPr>
          <p:cNvPr id="959" name="People in high happiness score country think they have more freedom than in that in low, and people in Afghanistan even think they didn’t have freedom."/>
          <p:cNvSpPr txBox="1"/>
          <p:nvPr/>
        </p:nvSpPr>
        <p:spPr>
          <a:xfrm>
            <a:off x="2592208" y="6913197"/>
            <a:ext cx="20935808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4000" b="1" spc="119">
                <a:solidFill>
                  <a:srgbClr val="FFFFFF"/>
                </a:solidFill>
              </a:defRPr>
            </a:lvl1pPr>
          </a:lstStyle>
          <a:p>
            <a:r>
              <a:rPr dirty="0"/>
              <a:t>People in high happiness score country think they have more freedom than</a:t>
            </a:r>
            <a:r>
              <a:rPr lang="en-US" dirty="0"/>
              <a:t> that</a:t>
            </a:r>
            <a:r>
              <a:rPr dirty="0"/>
              <a:t> in</a:t>
            </a:r>
            <a:r>
              <a:rPr lang="en-US" dirty="0"/>
              <a:t> </a:t>
            </a:r>
            <a:r>
              <a:rPr dirty="0"/>
              <a:t>low</a:t>
            </a:r>
            <a:r>
              <a:rPr lang="en-US" dirty="0"/>
              <a:t> country</a:t>
            </a:r>
            <a:r>
              <a:rPr dirty="0"/>
              <a:t>, and people in Afghanistan even think they didn’t have freedom</a:t>
            </a:r>
          </a:p>
        </p:txBody>
      </p:sp>
      <p:sp>
        <p:nvSpPr>
          <p:cNvPr id="960" name="When comes to social support it is clearly that all high scores countries have a constant support percentage (around 20%), but in low scores countries, social support varies greatly from country to country. (Low as 14%, high as 35%)"/>
          <p:cNvSpPr txBox="1"/>
          <p:nvPr/>
        </p:nvSpPr>
        <p:spPr>
          <a:xfrm>
            <a:off x="2458880" y="8961581"/>
            <a:ext cx="20935808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4000" b="1" spc="119">
                <a:solidFill>
                  <a:srgbClr val="FFFFFF"/>
                </a:solidFill>
              </a:defRPr>
            </a:pPr>
            <a:r>
              <a:rPr dirty="0"/>
              <a:t>When comes to social support it is clearly that all high scores countries have  constant support percentage (around 20%), but in low scores countries, social support varies greatly from country to country. (Low as 14%, high as 35%)</a:t>
            </a:r>
          </a:p>
          <a:p>
            <a:pPr>
              <a:defRPr sz="4000" b="1" spc="119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961" name="The Healthy Life Expectancy and Generosity proportions in different country are roughly the constant no matter how much score the country get"/>
          <p:cNvSpPr txBox="1"/>
          <p:nvPr/>
        </p:nvSpPr>
        <p:spPr>
          <a:xfrm>
            <a:off x="2468244" y="11345549"/>
            <a:ext cx="20383695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 b="1" spc="119">
                <a:solidFill>
                  <a:srgbClr val="FFFFFF"/>
                </a:solidFill>
              </a:defRPr>
            </a:lvl1pPr>
          </a:lstStyle>
          <a:p>
            <a:r>
              <a:rPr dirty="0"/>
              <a:t>The Healthy Life Expectancy and Generosity proportions in different countr</a:t>
            </a:r>
            <a:r>
              <a:rPr lang="en-US" dirty="0"/>
              <a:t>ies</a:t>
            </a:r>
            <a:r>
              <a:rPr dirty="0"/>
              <a:t> are roughly the constant no matter how much score the country g</a:t>
            </a:r>
            <a:r>
              <a:rPr lang="en-US" dirty="0"/>
              <a:t>ot</a:t>
            </a:r>
            <a:endParaRPr dirty="0"/>
          </a:p>
        </p:txBody>
      </p:sp>
      <p:sp>
        <p:nvSpPr>
          <p:cNvPr id="962" name="Conclusion &amp; Suggestions"/>
          <p:cNvSpPr txBox="1"/>
          <p:nvPr/>
        </p:nvSpPr>
        <p:spPr>
          <a:xfrm>
            <a:off x="2458880" y="1061529"/>
            <a:ext cx="25892309" cy="143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8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Findings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5248651"/>
      </p:ext>
    </p:extLst>
  </p:cSld>
  <p:clrMapOvr>
    <a:masterClrMapping/>
  </p:clrMapOvr>
  <p:transition spd="slow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omb&#10;&#10;Description automatically generated">
            <a:extLst>
              <a:ext uri="{FF2B5EF4-FFF2-40B4-BE49-F238E27FC236}">
                <a16:creationId xmlns:a16="http://schemas.microsoft.com/office/drawing/2014/main" id="{C8B110AD-6D22-4247-9C2A-BFA0C18B5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9" b="3102"/>
          <a:stretch/>
        </p:blipFill>
        <p:spPr>
          <a:xfrm>
            <a:off x="1" y="9558088"/>
            <a:ext cx="18723428" cy="40059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51"/>
          <a:stretch/>
        </p:blipFill>
        <p:spPr>
          <a:xfrm>
            <a:off x="0" y="630941"/>
            <a:ext cx="18723430" cy="4180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AE2843-91A9-114C-AF59-6A06C9DEF88B}"/>
              </a:ext>
            </a:extLst>
          </p:cNvPr>
          <p:cNvSpPr txBox="1"/>
          <p:nvPr/>
        </p:nvSpPr>
        <p:spPr>
          <a:xfrm>
            <a:off x="0" y="0"/>
            <a:ext cx="8425543" cy="630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78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2016-2018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BA61273-A993-2B49-A6D3-3A051D937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4" b="36324"/>
          <a:stretch/>
        </p:blipFill>
        <p:spPr>
          <a:xfrm>
            <a:off x="0" y="4898787"/>
            <a:ext cx="18723429" cy="457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BA1072-7248-5A46-9BC1-7A43F692DD76}"/>
              </a:ext>
            </a:extLst>
          </p:cNvPr>
          <p:cNvSpPr txBox="1"/>
          <p:nvPr/>
        </p:nvSpPr>
        <p:spPr>
          <a:xfrm>
            <a:off x="18919369" y="2721213"/>
            <a:ext cx="5451929" cy="11695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78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Positive changes:</a:t>
            </a:r>
          </a:p>
          <a:p>
            <a:pPr marL="0" marR="0" indent="0" algn="l" defTabSz="18278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Berlin, Nicaragua, Bulgaria</a:t>
            </a:r>
            <a:endParaRPr kumimoji="0" lang="en-US" sz="3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A1661-5468-434C-AD9F-72FCC5D86DCD}"/>
              </a:ext>
            </a:extLst>
          </p:cNvPr>
          <p:cNvSpPr txBox="1"/>
          <p:nvPr/>
        </p:nvSpPr>
        <p:spPr>
          <a:xfrm>
            <a:off x="18919370" y="6509657"/>
            <a:ext cx="5451929" cy="17081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78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Small changes:</a:t>
            </a:r>
          </a:p>
          <a:p>
            <a:pPr marL="0" marR="0" indent="0" algn="l" defTabSz="18278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Switzerland, Norway, </a:t>
            </a:r>
          </a:p>
          <a:p>
            <a:pPr marL="0" marR="0" indent="0" algn="l" defTabSz="18278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Netherlands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983908-3A15-FB4B-A6B6-F98F27F23478}"/>
              </a:ext>
            </a:extLst>
          </p:cNvPr>
          <p:cNvSpPr txBox="1"/>
          <p:nvPr/>
        </p:nvSpPr>
        <p:spPr>
          <a:xfrm>
            <a:off x="18919369" y="10706980"/>
            <a:ext cx="4898574" cy="17081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78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Negative changes:</a:t>
            </a:r>
          </a:p>
          <a:p>
            <a:pPr marL="0" marR="0" indent="0" algn="l" defTabSz="18278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Venezuela, Syria, Botswana</a:t>
            </a:r>
            <a:endParaRPr kumimoji="0" lang="en-US" sz="3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E93A20-5BC7-5249-949B-A095D01ADD92}"/>
              </a:ext>
            </a:extLst>
          </p:cNvPr>
          <p:cNvCxnSpPr/>
          <p:nvPr/>
        </p:nvCxnSpPr>
        <p:spPr>
          <a:xfrm flipV="1">
            <a:off x="0" y="4811486"/>
            <a:ext cx="24371298" cy="87301"/>
          </a:xfrm>
          <a:prstGeom prst="line">
            <a:avLst/>
          </a:prstGeom>
          <a:noFill/>
          <a:ln w="10795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7046F-FD3E-5040-B3FB-255BD093F3B7}"/>
              </a:ext>
            </a:extLst>
          </p:cNvPr>
          <p:cNvCxnSpPr/>
          <p:nvPr/>
        </p:nvCxnSpPr>
        <p:spPr>
          <a:xfrm flipV="1">
            <a:off x="0" y="9470787"/>
            <a:ext cx="24371300" cy="87301"/>
          </a:xfrm>
          <a:prstGeom prst="line">
            <a:avLst/>
          </a:prstGeom>
          <a:noFill/>
          <a:ln w="10795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9903389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TextBox 4"/>
          <p:cNvSpPr txBox="1">
            <a:spLocks noGrp="1"/>
          </p:cNvSpPr>
          <p:nvPr>
            <p:ph type="sldNum" sz="quarter" idx="2"/>
          </p:nvPr>
        </p:nvSpPr>
        <p:spPr>
          <a:xfrm>
            <a:off x="993582" y="6818810"/>
            <a:ext cx="219936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90000"/>
              </a:lnSpc>
              <a:defRPr sz="1100" spc="300"/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930" name="Rectangle 2"/>
          <p:cNvSpPr/>
          <p:nvPr/>
        </p:nvSpPr>
        <p:spPr>
          <a:xfrm>
            <a:off x="15387" y="0"/>
            <a:ext cx="24377651" cy="13716001"/>
          </a:xfrm>
          <a:prstGeom prst="rect">
            <a:avLst/>
          </a:prstGeom>
          <a:pattFill prst="pct5">
            <a:fgClr>
              <a:srgbClr val="E1DDD4"/>
            </a:fgClr>
            <a:bgClr>
              <a:schemeClr val="bg1"/>
            </a:bgClr>
          </a:pattFill>
          <a:ln w="12700">
            <a:miter lim="400000"/>
          </a:ln>
        </p:spPr>
        <p:txBody>
          <a:bodyPr lIns="45719" rIns="45719"/>
          <a:lstStyle/>
          <a:p>
            <a:pPr algn="ctr"/>
            <a:endParaRPr/>
          </a:p>
        </p:txBody>
      </p:sp>
      <p:sp>
        <p:nvSpPr>
          <p:cNvPr id="931" name="TextBox 10"/>
          <p:cNvSpPr txBox="1"/>
          <p:nvPr/>
        </p:nvSpPr>
        <p:spPr>
          <a:xfrm>
            <a:off x="152904" y="674791"/>
            <a:ext cx="15562647" cy="978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80000"/>
              </a:lnSpc>
              <a:defRPr sz="10000" b="1">
                <a:solidFill>
                  <a:schemeClr val="accent5"/>
                </a:solidFill>
              </a:defRPr>
            </a:pPr>
            <a:r>
              <a:rPr lang="en-US" sz="7200" dirty="0"/>
              <a:t>Typical country </a:t>
            </a:r>
            <a:endParaRPr sz="7200" dirty="0"/>
          </a:p>
        </p:txBody>
      </p:sp>
      <p:grpSp>
        <p:nvGrpSpPr>
          <p:cNvPr id="936" name="Group 80"/>
          <p:cNvGrpSpPr/>
          <p:nvPr/>
        </p:nvGrpSpPr>
        <p:grpSpPr>
          <a:xfrm>
            <a:off x="19148496" y="8931532"/>
            <a:ext cx="396627" cy="688792"/>
            <a:chOff x="0" y="0"/>
            <a:chExt cx="396626" cy="688790"/>
          </a:xfrm>
        </p:grpSpPr>
        <p:sp>
          <p:nvSpPr>
            <p:cNvPr id="932" name="Freeform 81"/>
            <p:cNvSpPr/>
            <p:nvPr/>
          </p:nvSpPr>
          <p:spPr>
            <a:xfrm>
              <a:off x="0" y="0"/>
              <a:ext cx="396627" cy="39754"/>
            </a:xfrm>
            <a:prstGeom prst="rect">
              <a:avLst/>
            </a:prstGeom>
            <a:noFill/>
            <a:ln w="28575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33" name="Freeform 82"/>
            <p:cNvSpPr/>
            <p:nvPr/>
          </p:nvSpPr>
          <p:spPr>
            <a:xfrm>
              <a:off x="0" y="649037"/>
              <a:ext cx="396627" cy="39754"/>
            </a:xfrm>
            <a:prstGeom prst="rect">
              <a:avLst/>
            </a:prstGeom>
            <a:noFill/>
            <a:ln w="28575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34" name="Freeform 83"/>
            <p:cNvSpPr/>
            <p:nvPr/>
          </p:nvSpPr>
          <p:spPr>
            <a:xfrm>
              <a:off x="40564" y="44621"/>
              <a:ext cx="319557" cy="599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6002"/>
                  </a:lnTo>
                  <a:lnTo>
                    <a:pt x="184" y="15509"/>
                  </a:lnTo>
                  <a:lnTo>
                    <a:pt x="918" y="15015"/>
                  </a:lnTo>
                  <a:lnTo>
                    <a:pt x="2080" y="14389"/>
                  </a:lnTo>
                  <a:lnTo>
                    <a:pt x="3365" y="13796"/>
                  </a:lnTo>
                  <a:lnTo>
                    <a:pt x="6853" y="12413"/>
                  </a:lnTo>
                  <a:lnTo>
                    <a:pt x="10769" y="10998"/>
                  </a:lnTo>
                  <a:lnTo>
                    <a:pt x="14686" y="9615"/>
                  </a:lnTo>
                  <a:lnTo>
                    <a:pt x="18235" y="8199"/>
                  </a:lnTo>
                  <a:lnTo>
                    <a:pt x="19520" y="7606"/>
                  </a:lnTo>
                  <a:lnTo>
                    <a:pt x="20621" y="6980"/>
                  </a:lnTo>
                  <a:lnTo>
                    <a:pt x="21355" y="6487"/>
                  </a:lnTo>
                  <a:lnTo>
                    <a:pt x="21600" y="5993"/>
                  </a:lnTo>
                  <a:lnTo>
                    <a:pt x="21600" y="0"/>
                  </a:lnTo>
                </a:path>
              </a:pathLst>
            </a:cu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5" name="Freeform 84"/>
            <p:cNvSpPr/>
            <p:nvPr/>
          </p:nvSpPr>
          <p:spPr>
            <a:xfrm>
              <a:off x="40564" y="44621"/>
              <a:ext cx="319557" cy="599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16002"/>
                  </a:lnTo>
                  <a:lnTo>
                    <a:pt x="21355" y="15509"/>
                  </a:lnTo>
                  <a:lnTo>
                    <a:pt x="20621" y="15015"/>
                  </a:lnTo>
                  <a:lnTo>
                    <a:pt x="19520" y="14389"/>
                  </a:lnTo>
                  <a:lnTo>
                    <a:pt x="18235" y="13796"/>
                  </a:lnTo>
                  <a:lnTo>
                    <a:pt x="14686" y="12413"/>
                  </a:lnTo>
                  <a:lnTo>
                    <a:pt x="10769" y="10998"/>
                  </a:lnTo>
                  <a:lnTo>
                    <a:pt x="6853" y="9615"/>
                  </a:lnTo>
                  <a:lnTo>
                    <a:pt x="3365" y="8199"/>
                  </a:lnTo>
                  <a:lnTo>
                    <a:pt x="2080" y="7606"/>
                  </a:lnTo>
                  <a:lnTo>
                    <a:pt x="918" y="6980"/>
                  </a:lnTo>
                  <a:lnTo>
                    <a:pt x="184" y="6487"/>
                  </a:lnTo>
                  <a:lnTo>
                    <a:pt x="0" y="5993"/>
                  </a:lnTo>
                  <a:lnTo>
                    <a:pt x="0" y="0"/>
                  </a:lnTo>
                </a:path>
              </a:pathLst>
            </a:cu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43" name="Group 284"/>
          <p:cNvGrpSpPr/>
          <p:nvPr/>
        </p:nvGrpSpPr>
        <p:grpSpPr>
          <a:xfrm>
            <a:off x="19051137" y="4352099"/>
            <a:ext cx="591346" cy="689603"/>
            <a:chOff x="0" y="0"/>
            <a:chExt cx="591345" cy="689601"/>
          </a:xfrm>
        </p:grpSpPr>
        <p:sp>
          <p:nvSpPr>
            <p:cNvPr id="937" name="Line 285"/>
            <p:cNvSpPr/>
            <p:nvPr/>
          </p:nvSpPr>
          <p:spPr>
            <a:xfrm flipH="1">
              <a:off x="292066" y="133863"/>
              <a:ext cx="1" cy="555739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8" name="Freeform 286"/>
            <p:cNvSpPr/>
            <p:nvPr/>
          </p:nvSpPr>
          <p:spPr>
            <a:xfrm>
              <a:off x="0" y="515173"/>
              <a:ext cx="141084" cy="108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551"/>
                  </a:moveTo>
                  <a:lnTo>
                    <a:pt x="4922" y="0"/>
                  </a:lnTo>
                  <a:lnTo>
                    <a:pt x="0" y="21600"/>
                  </a:lnTo>
                </a:path>
              </a:pathLst>
            </a:cu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9" name="Freeform 287"/>
            <p:cNvSpPr/>
            <p:nvPr/>
          </p:nvSpPr>
          <p:spPr>
            <a:xfrm>
              <a:off x="438100" y="515173"/>
              <a:ext cx="153246" cy="108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551"/>
                  </a:moveTo>
                  <a:lnTo>
                    <a:pt x="15374" y="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0" name="Freeform 288"/>
            <p:cNvSpPr/>
            <p:nvPr/>
          </p:nvSpPr>
          <p:spPr>
            <a:xfrm>
              <a:off x="36508" y="515173"/>
              <a:ext cx="506146" cy="173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0897" y="4454"/>
                  </a:lnTo>
                  <a:lnTo>
                    <a:pt x="19959" y="8796"/>
                  </a:lnTo>
                  <a:lnTo>
                    <a:pt x="18905" y="12470"/>
                  </a:lnTo>
                  <a:lnTo>
                    <a:pt x="17577" y="15588"/>
                  </a:lnTo>
                  <a:lnTo>
                    <a:pt x="16054" y="18260"/>
                  </a:lnTo>
                  <a:lnTo>
                    <a:pt x="14374" y="19930"/>
                  </a:lnTo>
                  <a:lnTo>
                    <a:pt x="12733" y="21377"/>
                  </a:lnTo>
                  <a:lnTo>
                    <a:pt x="11757" y="21600"/>
                  </a:lnTo>
                  <a:lnTo>
                    <a:pt x="9882" y="21600"/>
                  </a:lnTo>
                  <a:lnTo>
                    <a:pt x="8906" y="21377"/>
                  </a:lnTo>
                  <a:lnTo>
                    <a:pt x="7265" y="19930"/>
                  </a:lnTo>
                  <a:lnTo>
                    <a:pt x="5586" y="18260"/>
                  </a:lnTo>
                  <a:lnTo>
                    <a:pt x="4062" y="15588"/>
                  </a:lnTo>
                  <a:lnTo>
                    <a:pt x="2734" y="12470"/>
                  </a:lnTo>
                  <a:lnTo>
                    <a:pt x="1680" y="8796"/>
                  </a:lnTo>
                  <a:lnTo>
                    <a:pt x="742" y="4454"/>
                  </a:lnTo>
                  <a:lnTo>
                    <a:pt x="0" y="0"/>
                  </a:lnTo>
                </a:path>
              </a:pathLst>
            </a:cu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1" name="Line 289"/>
            <p:cNvSpPr/>
            <p:nvPr/>
          </p:nvSpPr>
          <p:spPr>
            <a:xfrm>
              <a:off x="190654" y="178485"/>
              <a:ext cx="194712" cy="1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2" name="Freeform 290"/>
            <p:cNvSpPr/>
            <p:nvPr/>
          </p:nvSpPr>
          <p:spPr>
            <a:xfrm>
              <a:off x="223106" y="0"/>
              <a:ext cx="128925" cy="128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600" y="13019"/>
                  </a:lnTo>
                  <a:lnTo>
                    <a:pt x="19825" y="16570"/>
                  </a:lnTo>
                  <a:lnTo>
                    <a:pt x="18493" y="18345"/>
                  </a:lnTo>
                  <a:lnTo>
                    <a:pt x="16570" y="19825"/>
                  </a:lnTo>
                  <a:lnTo>
                    <a:pt x="13019" y="21600"/>
                  </a:lnTo>
                  <a:lnTo>
                    <a:pt x="8581" y="21600"/>
                  </a:lnTo>
                  <a:lnTo>
                    <a:pt x="6658" y="20712"/>
                  </a:lnTo>
                  <a:lnTo>
                    <a:pt x="4882" y="19825"/>
                  </a:lnTo>
                  <a:lnTo>
                    <a:pt x="3107" y="18345"/>
                  </a:lnTo>
                  <a:lnTo>
                    <a:pt x="1775" y="16570"/>
                  </a:lnTo>
                  <a:lnTo>
                    <a:pt x="0" y="13019"/>
                  </a:lnTo>
                  <a:lnTo>
                    <a:pt x="0" y="8581"/>
                  </a:lnTo>
                  <a:lnTo>
                    <a:pt x="1775" y="5030"/>
                  </a:lnTo>
                  <a:lnTo>
                    <a:pt x="3107" y="3107"/>
                  </a:lnTo>
                  <a:lnTo>
                    <a:pt x="4882" y="1775"/>
                  </a:lnTo>
                  <a:lnTo>
                    <a:pt x="6658" y="888"/>
                  </a:lnTo>
                  <a:lnTo>
                    <a:pt x="8581" y="0"/>
                  </a:lnTo>
                  <a:lnTo>
                    <a:pt x="13019" y="0"/>
                  </a:lnTo>
                  <a:lnTo>
                    <a:pt x="16570" y="1775"/>
                  </a:lnTo>
                  <a:lnTo>
                    <a:pt x="18493" y="3107"/>
                  </a:lnTo>
                  <a:lnTo>
                    <a:pt x="19825" y="5030"/>
                  </a:lnTo>
                  <a:lnTo>
                    <a:pt x="21600" y="8581"/>
                  </a:lnTo>
                  <a:lnTo>
                    <a:pt x="21600" y="10800"/>
                  </a:lnTo>
                </a:path>
              </a:pathLst>
            </a:custGeom>
            <a:noFill/>
            <a:ln w="28575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56" name="Group 71"/>
          <p:cNvGrpSpPr/>
          <p:nvPr/>
        </p:nvGrpSpPr>
        <p:grpSpPr>
          <a:xfrm>
            <a:off x="15175495" y="4355359"/>
            <a:ext cx="2613450" cy="1336170"/>
            <a:chOff x="14796" y="0"/>
            <a:chExt cx="2613448" cy="1336168"/>
          </a:xfrm>
        </p:grpSpPr>
        <p:sp>
          <p:nvSpPr>
            <p:cNvPr id="944" name="TextBox 41"/>
            <p:cNvSpPr txBox="1"/>
            <p:nvPr/>
          </p:nvSpPr>
          <p:spPr>
            <a:xfrm>
              <a:off x="14796" y="939928"/>
              <a:ext cx="2613449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 b="1">
                  <a:solidFill>
                    <a:schemeClr val="accent5"/>
                  </a:solidFill>
                </a:defRPr>
              </a:lvl1pPr>
            </a:lstStyle>
            <a:p>
              <a:r>
                <a:t>Feature A</a:t>
              </a:r>
            </a:p>
          </p:txBody>
        </p:sp>
        <p:grpSp>
          <p:nvGrpSpPr>
            <p:cNvPr id="955" name="Group 291"/>
            <p:cNvGrpSpPr/>
            <p:nvPr/>
          </p:nvGrpSpPr>
          <p:grpSpPr>
            <a:xfrm>
              <a:off x="96283" y="0"/>
              <a:ext cx="689603" cy="697715"/>
              <a:chOff x="0" y="0"/>
              <a:chExt cx="689601" cy="697714"/>
            </a:xfrm>
          </p:grpSpPr>
          <p:sp>
            <p:nvSpPr>
              <p:cNvPr id="945" name="Freeform 292"/>
              <p:cNvSpPr/>
              <p:nvPr/>
            </p:nvSpPr>
            <p:spPr>
              <a:xfrm>
                <a:off x="0" y="4056"/>
                <a:ext cx="688688" cy="688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14"/>
                    </a:moveTo>
                    <a:lnTo>
                      <a:pt x="21514" y="11933"/>
                    </a:lnTo>
                    <a:lnTo>
                      <a:pt x="21342" y="12994"/>
                    </a:lnTo>
                    <a:lnTo>
                      <a:pt x="21084" y="14027"/>
                    </a:lnTo>
                    <a:lnTo>
                      <a:pt x="20739" y="15002"/>
                    </a:lnTo>
                    <a:lnTo>
                      <a:pt x="20309" y="15949"/>
                    </a:lnTo>
                    <a:lnTo>
                      <a:pt x="19793" y="16810"/>
                    </a:lnTo>
                    <a:lnTo>
                      <a:pt x="19162" y="17699"/>
                    </a:lnTo>
                    <a:lnTo>
                      <a:pt x="18473" y="18473"/>
                    </a:lnTo>
                    <a:lnTo>
                      <a:pt x="17699" y="19162"/>
                    </a:lnTo>
                    <a:lnTo>
                      <a:pt x="16810" y="19793"/>
                    </a:lnTo>
                    <a:lnTo>
                      <a:pt x="15949" y="20309"/>
                    </a:lnTo>
                    <a:lnTo>
                      <a:pt x="14974" y="20739"/>
                    </a:lnTo>
                    <a:lnTo>
                      <a:pt x="14027" y="21084"/>
                    </a:lnTo>
                    <a:lnTo>
                      <a:pt x="12994" y="21342"/>
                    </a:lnTo>
                    <a:lnTo>
                      <a:pt x="11933" y="21543"/>
                    </a:lnTo>
                    <a:lnTo>
                      <a:pt x="10786" y="21600"/>
                    </a:lnTo>
                    <a:lnTo>
                      <a:pt x="9667" y="21543"/>
                    </a:lnTo>
                    <a:lnTo>
                      <a:pt x="8634" y="21342"/>
                    </a:lnTo>
                    <a:lnTo>
                      <a:pt x="7573" y="21084"/>
                    </a:lnTo>
                    <a:lnTo>
                      <a:pt x="6626" y="20739"/>
                    </a:lnTo>
                    <a:lnTo>
                      <a:pt x="5651" y="20309"/>
                    </a:lnTo>
                    <a:lnTo>
                      <a:pt x="4790" y="19793"/>
                    </a:lnTo>
                    <a:lnTo>
                      <a:pt x="3901" y="19162"/>
                    </a:lnTo>
                    <a:lnTo>
                      <a:pt x="3127" y="18473"/>
                    </a:lnTo>
                    <a:lnTo>
                      <a:pt x="2438" y="17699"/>
                    </a:lnTo>
                    <a:lnTo>
                      <a:pt x="1836" y="16810"/>
                    </a:lnTo>
                    <a:lnTo>
                      <a:pt x="1291" y="15949"/>
                    </a:lnTo>
                    <a:lnTo>
                      <a:pt x="861" y="15002"/>
                    </a:lnTo>
                    <a:lnTo>
                      <a:pt x="516" y="14027"/>
                    </a:lnTo>
                    <a:lnTo>
                      <a:pt x="258" y="12994"/>
                    </a:lnTo>
                    <a:lnTo>
                      <a:pt x="86" y="11933"/>
                    </a:lnTo>
                    <a:lnTo>
                      <a:pt x="0" y="10814"/>
                    </a:lnTo>
                    <a:lnTo>
                      <a:pt x="86" y="9667"/>
                    </a:lnTo>
                    <a:lnTo>
                      <a:pt x="258" y="8634"/>
                    </a:lnTo>
                    <a:lnTo>
                      <a:pt x="516" y="7573"/>
                    </a:lnTo>
                    <a:lnTo>
                      <a:pt x="861" y="6626"/>
                    </a:lnTo>
                    <a:lnTo>
                      <a:pt x="1291" y="5651"/>
                    </a:lnTo>
                    <a:lnTo>
                      <a:pt x="1836" y="4790"/>
                    </a:lnTo>
                    <a:lnTo>
                      <a:pt x="2438" y="3930"/>
                    </a:lnTo>
                    <a:lnTo>
                      <a:pt x="3127" y="3127"/>
                    </a:lnTo>
                    <a:lnTo>
                      <a:pt x="3901" y="2438"/>
                    </a:lnTo>
                    <a:lnTo>
                      <a:pt x="4790" y="1836"/>
                    </a:lnTo>
                    <a:lnTo>
                      <a:pt x="5651" y="1320"/>
                    </a:lnTo>
                    <a:lnTo>
                      <a:pt x="6626" y="861"/>
                    </a:lnTo>
                    <a:lnTo>
                      <a:pt x="7573" y="516"/>
                    </a:lnTo>
                    <a:lnTo>
                      <a:pt x="8634" y="258"/>
                    </a:lnTo>
                    <a:lnTo>
                      <a:pt x="9667" y="86"/>
                    </a:lnTo>
                    <a:lnTo>
                      <a:pt x="10786" y="0"/>
                    </a:lnTo>
                    <a:lnTo>
                      <a:pt x="11933" y="86"/>
                    </a:lnTo>
                    <a:lnTo>
                      <a:pt x="12994" y="258"/>
                    </a:lnTo>
                    <a:lnTo>
                      <a:pt x="14027" y="516"/>
                    </a:lnTo>
                    <a:lnTo>
                      <a:pt x="14974" y="861"/>
                    </a:lnTo>
                    <a:lnTo>
                      <a:pt x="15949" y="1320"/>
                    </a:lnTo>
                    <a:lnTo>
                      <a:pt x="16810" y="1836"/>
                    </a:lnTo>
                    <a:lnTo>
                      <a:pt x="17699" y="2438"/>
                    </a:lnTo>
                    <a:lnTo>
                      <a:pt x="18473" y="3127"/>
                    </a:lnTo>
                    <a:lnTo>
                      <a:pt x="19162" y="3930"/>
                    </a:lnTo>
                    <a:lnTo>
                      <a:pt x="19793" y="4790"/>
                    </a:lnTo>
                    <a:lnTo>
                      <a:pt x="20309" y="5651"/>
                    </a:lnTo>
                    <a:lnTo>
                      <a:pt x="20739" y="6626"/>
                    </a:lnTo>
                    <a:lnTo>
                      <a:pt x="21084" y="7573"/>
                    </a:lnTo>
                    <a:lnTo>
                      <a:pt x="21342" y="8634"/>
                    </a:lnTo>
                    <a:lnTo>
                      <a:pt x="21514" y="9667"/>
                    </a:lnTo>
                    <a:lnTo>
                      <a:pt x="21600" y="10814"/>
                    </a:lnTo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946" name="Freeform 293"/>
              <p:cNvSpPr/>
              <p:nvPr/>
            </p:nvSpPr>
            <p:spPr>
              <a:xfrm>
                <a:off x="178485" y="182541"/>
                <a:ext cx="331723" cy="331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30"/>
                    </a:moveTo>
                    <a:lnTo>
                      <a:pt x="21600" y="11895"/>
                    </a:lnTo>
                    <a:lnTo>
                      <a:pt x="21422" y="12960"/>
                    </a:lnTo>
                    <a:lnTo>
                      <a:pt x="20653" y="14913"/>
                    </a:lnTo>
                    <a:lnTo>
                      <a:pt x="19765" y="16925"/>
                    </a:lnTo>
                    <a:lnTo>
                      <a:pt x="18345" y="18345"/>
                    </a:lnTo>
                    <a:lnTo>
                      <a:pt x="16925" y="19825"/>
                    </a:lnTo>
                    <a:lnTo>
                      <a:pt x="14913" y="20712"/>
                    </a:lnTo>
                    <a:lnTo>
                      <a:pt x="12960" y="21422"/>
                    </a:lnTo>
                    <a:lnTo>
                      <a:pt x="11895" y="21600"/>
                    </a:lnTo>
                    <a:lnTo>
                      <a:pt x="9705" y="21600"/>
                    </a:lnTo>
                    <a:lnTo>
                      <a:pt x="8640" y="21422"/>
                    </a:lnTo>
                    <a:lnTo>
                      <a:pt x="6687" y="20712"/>
                    </a:lnTo>
                    <a:lnTo>
                      <a:pt x="4675" y="19825"/>
                    </a:lnTo>
                    <a:lnTo>
                      <a:pt x="3255" y="18345"/>
                    </a:lnTo>
                    <a:lnTo>
                      <a:pt x="1835" y="16925"/>
                    </a:lnTo>
                    <a:lnTo>
                      <a:pt x="888" y="14913"/>
                    </a:lnTo>
                    <a:lnTo>
                      <a:pt x="178" y="12960"/>
                    </a:lnTo>
                    <a:lnTo>
                      <a:pt x="0" y="11895"/>
                    </a:lnTo>
                    <a:lnTo>
                      <a:pt x="0" y="9764"/>
                    </a:lnTo>
                    <a:lnTo>
                      <a:pt x="178" y="8640"/>
                    </a:lnTo>
                    <a:lnTo>
                      <a:pt x="888" y="6687"/>
                    </a:lnTo>
                    <a:lnTo>
                      <a:pt x="1835" y="4734"/>
                    </a:lnTo>
                    <a:lnTo>
                      <a:pt x="3255" y="3255"/>
                    </a:lnTo>
                    <a:lnTo>
                      <a:pt x="4675" y="1835"/>
                    </a:lnTo>
                    <a:lnTo>
                      <a:pt x="6687" y="947"/>
                    </a:lnTo>
                    <a:lnTo>
                      <a:pt x="8640" y="178"/>
                    </a:lnTo>
                    <a:lnTo>
                      <a:pt x="9705" y="0"/>
                    </a:lnTo>
                    <a:lnTo>
                      <a:pt x="11895" y="0"/>
                    </a:lnTo>
                    <a:lnTo>
                      <a:pt x="12960" y="178"/>
                    </a:lnTo>
                    <a:lnTo>
                      <a:pt x="14913" y="947"/>
                    </a:lnTo>
                    <a:lnTo>
                      <a:pt x="16925" y="1835"/>
                    </a:lnTo>
                    <a:lnTo>
                      <a:pt x="18345" y="3255"/>
                    </a:lnTo>
                    <a:lnTo>
                      <a:pt x="19765" y="4734"/>
                    </a:lnTo>
                    <a:lnTo>
                      <a:pt x="20653" y="6687"/>
                    </a:lnTo>
                    <a:lnTo>
                      <a:pt x="21422" y="8640"/>
                    </a:lnTo>
                    <a:lnTo>
                      <a:pt x="21600" y="9764"/>
                    </a:lnTo>
                    <a:lnTo>
                      <a:pt x="21600" y="10830"/>
                    </a:lnTo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947" name="Line 294"/>
              <p:cNvSpPr/>
              <p:nvPr/>
            </p:nvSpPr>
            <p:spPr>
              <a:xfrm flipV="1">
                <a:off x="279897" y="0"/>
                <a:ext cx="1" cy="194712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48" name="Line 295"/>
              <p:cNvSpPr/>
              <p:nvPr/>
            </p:nvSpPr>
            <p:spPr>
              <a:xfrm flipV="1">
                <a:off x="413761" y="0"/>
                <a:ext cx="1" cy="194712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49" name="Line 296"/>
              <p:cNvSpPr/>
              <p:nvPr/>
            </p:nvSpPr>
            <p:spPr>
              <a:xfrm flipV="1">
                <a:off x="279897" y="503003"/>
                <a:ext cx="1" cy="194712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50" name="Line 297"/>
              <p:cNvSpPr/>
              <p:nvPr/>
            </p:nvSpPr>
            <p:spPr>
              <a:xfrm flipV="1">
                <a:off x="413761" y="503003"/>
                <a:ext cx="1" cy="194712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51" name="Line 298"/>
              <p:cNvSpPr/>
              <p:nvPr/>
            </p:nvSpPr>
            <p:spPr>
              <a:xfrm>
                <a:off x="503003" y="283953"/>
                <a:ext cx="186599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52" name="Line 299"/>
              <p:cNvSpPr/>
              <p:nvPr/>
            </p:nvSpPr>
            <p:spPr>
              <a:xfrm>
                <a:off x="503003" y="417817"/>
                <a:ext cx="186599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53" name="Line 300"/>
              <p:cNvSpPr/>
              <p:nvPr/>
            </p:nvSpPr>
            <p:spPr>
              <a:xfrm>
                <a:off x="0" y="283953"/>
                <a:ext cx="186598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54" name="Line 301"/>
              <p:cNvSpPr/>
              <p:nvPr/>
            </p:nvSpPr>
            <p:spPr>
              <a:xfrm>
                <a:off x="0" y="417817"/>
                <a:ext cx="186598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962" name="Group 334"/>
          <p:cNvGrpSpPr/>
          <p:nvPr/>
        </p:nvGrpSpPr>
        <p:grpSpPr>
          <a:xfrm>
            <a:off x="15160699" y="8929098"/>
            <a:ext cx="554851" cy="693659"/>
            <a:chOff x="0" y="0"/>
            <a:chExt cx="554850" cy="693658"/>
          </a:xfrm>
        </p:grpSpPr>
        <p:sp>
          <p:nvSpPr>
            <p:cNvPr id="957" name="Freeform 335"/>
            <p:cNvSpPr/>
            <p:nvPr/>
          </p:nvSpPr>
          <p:spPr>
            <a:xfrm>
              <a:off x="101411" y="0"/>
              <a:ext cx="352009" cy="376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527"/>
                  </a:moveTo>
                  <a:lnTo>
                    <a:pt x="167" y="17468"/>
                  </a:lnTo>
                  <a:lnTo>
                    <a:pt x="666" y="18410"/>
                  </a:lnTo>
                  <a:lnTo>
                    <a:pt x="1666" y="19403"/>
                  </a:lnTo>
                  <a:lnTo>
                    <a:pt x="2887" y="20188"/>
                  </a:lnTo>
                  <a:lnTo>
                    <a:pt x="4387" y="20815"/>
                  </a:lnTo>
                  <a:lnTo>
                    <a:pt x="6219" y="21129"/>
                  </a:lnTo>
                  <a:lnTo>
                    <a:pt x="8440" y="21443"/>
                  </a:lnTo>
                  <a:lnTo>
                    <a:pt x="10828" y="21600"/>
                  </a:lnTo>
                  <a:lnTo>
                    <a:pt x="13160" y="21443"/>
                  </a:lnTo>
                  <a:lnTo>
                    <a:pt x="15381" y="21129"/>
                  </a:lnTo>
                  <a:lnTo>
                    <a:pt x="17213" y="20815"/>
                  </a:lnTo>
                  <a:lnTo>
                    <a:pt x="18713" y="20188"/>
                  </a:lnTo>
                  <a:lnTo>
                    <a:pt x="19934" y="19403"/>
                  </a:lnTo>
                  <a:lnTo>
                    <a:pt x="20934" y="18410"/>
                  </a:lnTo>
                  <a:lnTo>
                    <a:pt x="21433" y="17468"/>
                  </a:lnTo>
                  <a:lnTo>
                    <a:pt x="21600" y="16527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16527"/>
                  </a:lnTo>
                </a:path>
              </a:pathLst>
            </a:custGeom>
            <a:noFill/>
            <a:ln w="28575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58" name="Line 336"/>
            <p:cNvSpPr/>
            <p:nvPr/>
          </p:nvSpPr>
          <p:spPr>
            <a:xfrm>
              <a:off x="146032" y="693658"/>
              <a:ext cx="263671" cy="1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9" name="Line 337"/>
            <p:cNvSpPr/>
            <p:nvPr/>
          </p:nvSpPr>
          <p:spPr>
            <a:xfrm flipH="1">
              <a:off x="279896" y="381309"/>
              <a:ext cx="1" cy="308293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0" name="Freeform 338"/>
            <p:cNvSpPr/>
            <p:nvPr/>
          </p:nvSpPr>
          <p:spPr>
            <a:xfrm>
              <a:off x="0" y="68960"/>
              <a:ext cx="96471" cy="96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94" y="3567"/>
                  </a:lnTo>
                  <a:lnTo>
                    <a:pt x="1189" y="6738"/>
                  </a:lnTo>
                  <a:lnTo>
                    <a:pt x="2972" y="10899"/>
                  </a:lnTo>
                  <a:lnTo>
                    <a:pt x="5350" y="15061"/>
                  </a:lnTo>
                  <a:lnTo>
                    <a:pt x="7134" y="16844"/>
                  </a:lnTo>
                  <a:lnTo>
                    <a:pt x="8917" y="18033"/>
                  </a:lnTo>
                  <a:lnTo>
                    <a:pt x="11295" y="19817"/>
                  </a:lnTo>
                  <a:lnTo>
                    <a:pt x="14466" y="20411"/>
                  </a:lnTo>
                  <a:lnTo>
                    <a:pt x="18033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1" name="Freeform 339"/>
            <p:cNvSpPr/>
            <p:nvPr/>
          </p:nvSpPr>
          <p:spPr>
            <a:xfrm>
              <a:off x="458380" y="68960"/>
              <a:ext cx="96471" cy="96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006" y="3567"/>
                  </a:lnTo>
                  <a:lnTo>
                    <a:pt x="20411" y="6738"/>
                  </a:lnTo>
                  <a:lnTo>
                    <a:pt x="19222" y="10899"/>
                  </a:lnTo>
                  <a:lnTo>
                    <a:pt x="16250" y="15061"/>
                  </a:lnTo>
                  <a:lnTo>
                    <a:pt x="14466" y="16844"/>
                  </a:lnTo>
                  <a:lnTo>
                    <a:pt x="12683" y="18033"/>
                  </a:lnTo>
                  <a:lnTo>
                    <a:pt x="10305" y="19817"/>
                  </a:lnTo>
                  <a:lnTo>
                    <a:pt x="7134" y="20411"/>
                  </a:lnTo>
                  <a:lnTo>
                    <a:pt x="3567" y="21600"/>
                  </a:lnTo>
                  <a:lnTo>
                    <a:pt x="0" y="21600"/>
                  </a:lnTo>
                </a:path>
              </a:pathLst>
            </a:cu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63" name="TextBox 74"/>
          <p:cNvSpPr txBox="1"/>
          <p:nvPr/>
        </p:nvSpPr>
        <p:spPr>
          <a:xfrm>
            <a:off x="18808836" y="5307139"/>
            <a:ext cx="26134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chemeClr val="accent5"/>
                </a:solidFill>
              </a:defRPr>
            </a:lvl1pPr>
          </a:lstStyle>
          <a:p>
            <a:r>
              <a:t>Feature B</a:t>
            </a:r>
          </a:p>
        </p:txBody>
      </p:sp>
      <p:sp>
        <p:nvSpPr>
          <p:cNvPr id="964" name="TextBox 88"/>
          <p:cNvSpPr txBox="1"/>
          <p:nvPr/>
        </p:nvSpPr>
        <p:spPr>
          <a:xfrm>
            <a:off x="14969618" y="9907499"/>
            <a:ext cx="26134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chemeClr val="accent5"/>
                </a:solidFill>
              </a:defRPr>
            </a:lvl1pPr>
          </a:lstStyle>
          <a:p>
            <a:r>
              <a:t>Feature C</a:t>
            </a:r>
          </a:p>
        </p:txBody>
      </p:sp>
      <p:sp>
        <p:nvSpPr>
          <p:cNvPr id="965" name="TextBox 102"/>
          <p:cNvSpPr txBox="1"/>
          <p:nvPr/>
        </p:nvSpPr>
        <p:spPr>
          <a:xfrm>
            <a:off x="18808836" y="9921899"/>
            <a:ext cx="26134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chemeClr val="accent5"/>
                </a:solidFill>
              </a:defRPr>
            </a:lvl1pPr>
          </a:lstStyle>
          <a:p>
            <a:r>
              <a:t>Feature D</a:t>
            </a:r>
          </a:p>
        </p:txBody>
      </p:sp>
      <p:pic>
        <p:nvPicPr>
          <p:cNvPr id="966" name="Picture Placeholder 3" descr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-40775" y="1653520"/>
            <a:ext cx="24377651" cy="1205988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TextBox 1"/>
          <p:cNvSpPr txBox="1">
            <a:spLocks noGrp="1"/>
          </p:cNvSpPr>
          <p:nvPr>
            <p:ph type="sldNum" sz="quarter" idx="2"/>
          </p:nvPr>
        </p:nvSpPr>
        <p:spPr>
          <a:xfrm rot="16200000">
            <a:off x="987002" y="12071972"/>
            <a:ext cx="335730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90000"/>
              </a:lnSpc>
              <a:defRPr sz="1100" spc="300"/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1358" name="Picture Placeholder 2" descr="Picture Placeholder 2"/>
          <p:cNvPicPr>
            <a:picLocks noGrp="1" noChangeAspect="1"/>
          </p:cNvPicPr>
          <p:nvPr>
            <p:ph type="pic" idx="14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359" name="Picture Placeholder 5" descr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60" name="TextBox 4"/>
          <p:cNvSpPr txBox="1"/>
          <p:nvPr/>
        </p:nvSpPr>
        <p:spPr>
          <a:xfrm>
            <a:off x="9860583" y="-919012"/>
            <a:ext cx="13724514" cy="13942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0000" b="1" spc="600">
                <a:solidFill>
                  <a:srgbClr val="FFFFFF"/>
                </a:solidFill>
              </a:defRPr>
            </a:pPr>
            <a:r>
              <a:rPr lang="en-US" dirty="0"/>
              <a:t>H  A </a:t>
            </a:r>
          </a:p>
          <a:p>
            <a:pPr algn="ctr">
              <a:defRPr sz="30000" b="1" spc="600">
                <a:solidFill>
                  <a:srgbClr val="FFFFFF"/>
                </a:solidFill>
              </a:defRPr>
            </a:pPr>
            <a:r>
              <a:rPr lang="en-US" dirty="0"/>
              <a:t> P </a:t>
            </a:r>
          </a:p>
          <a:p>
            <a:pPr algn="ctr">
              <a:defRPr sz="30000" b="1" spc="600">
                <a:solidFill>
                  <a:srgbClr val="FFFFFF"/>
                </a:solidFill>
              </a:defRPr>
            </a:pPr>
            <a:r>
              <a:rPr lang="en-US" dirty="0"/>
              <a:t>P  Y</a:t>
            </a:r>
            <a:endParaRPr dirty="0"/>
          </a:p>
        </p:txBody>
      </p:sp>
      <p:sp>
        <p:nvSpPr>
          <p:cNvPr id="6" name="TextBox 13"/>
          <p:cNvSpPr txBox="1"/>
          <p:nvPr/>
        </p:nvSpPr>
        <p:spPr>
          <a:xfrm>
            <a:off x="4890035" y="4704336"/>
            <a:ext cx="1048127" cy="313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0" b="1">
                <a:solidFill>
                  <a:srgbClr val="E1DDD4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8" name="TextBox 23"/>
          <p:cNvSpPr txBox="1"/>
          <p:nvPr/>
        </p:nvSpPr>
        <p:spPr>
          <a:xfrm>
            <a:off x="7302648" y="4704336"/>
            <a:ext cx="4149753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Conclusion </a:t>
            </a:r>
          </a:p>
          <a:p>
            <a:pPr algn="ctr"/>
            <a:r>
              <a:rPr lang="en-US" dirty="0"/>
              <a:t>&amp; </a:t>
            </a:r>
          </a:p>
          <a:p>
            <a:r>
              <a:rPr lang="en-US" dirty="0"/>
              <a:t>suggestion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131292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TextBox 1"/>
          <p:cNvSpPr txBox="1">
            <a:spLocks noGrp="1"/>
          </p:cNvSpPr>
          <p:nvPr>
            <p:ph type="sldNum" sz="quarter" idx="2"/>
          </p:nvPr>
        </p:nvSpPr>
        <p:spPr>
          <a:xfrm rot="16200000">
            <a:off x="987002" y="12071972"/>
            <a:ext cx="335730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90000"/>
              </a:lnSpc>
              <a:defRPr sz="1100" spc="300"/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344" name="TextBox 25"/>
          <p:cNvSpPr txBox="1"/>
          <p:nvPr/>
        </p:nvSpPr>
        <p:spPr>
          <a:xfrm>
            <a:off x="1384521" y="1491876"/>
            <a:ext cx="8608199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8000" b="1" spc="-150">
                <a:solidFill>
                  <a:schemeClr val="accent5"/>
                </a:solidFill>
              </a:defRPr>
            </a:pPr>
            <a:r>
              <a:rPr lang="en-US" dirty="0"/>
              <a:t>Outline </a:t>
            </a:r>
            <a:endParaRPr dirty="0"/>
          </a:p>
        </p:txBody>
      </p:sp>
      <p:pic>
        <p:nvPicPr>
          <p:cNvPr id="1345" name="Picture Placeholder 2" descr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346" name="Picture Placeholder 4" descr="Picture Placeholder 4"/>
          <p:cNvPicPr>
            <a:picLocks noGrp="1" noChangeAspect="1"/>
          </p:cNvPicPr>
          <p:nvPr>
            <p:ph type="pic" idx="14"/>
          </p:nvPr>
        </p:nvPicPr>
        <p:blipFill>
          <a:blip r:embed="rId2"/>
          <a:stretch>
            <a:fillRect/>
          </a:stretch>
        </p:blipFill>
        <p:spPr>
          <a:xfrm>
            <a:off x="8196523" y="4521754"/>
            <a:ext cx="6430964" cy="4526281"/>
          </a:xfrm>
          <a:prstGeom prst="rect">
            <a:avLst/>
          </a:prstGeom>
        </p:spPr>
      </p:pic>
      <p:pic>
        <p:nvPicPr>
          <p:cNvPr id="1347" name="Picture Placeholder 6" descr="Picture Placeholder 6"/>
          <p:cNvPicPr>
            <a:picLocks noGrp="1" noChangeAspect="1"/>
          </p:cNvPicPr>
          <p:nvPr>
            <p:ph type="pic" idx="15"/>
          </p:nvPr>
        </p:nvPicPr>
        <p:blipFill>
          <a:blip r:embed="rId2"/>
          <a:stretch>
            <a:fillRect/>
          </a:stretch>
        </p:blipFill>
        <p:spPr>
          <a:xfrm>
            <a:off x="2924612" y="9003689"/>
            <a:ext cx="6430963" cy="4692651"/>
          </a:xfrm>
          <a:prstGeom prst="rect">
            <a:avLst/>
          </a:prstGeom>
        </p:spPr>
      </p:pic>
      <p:sp>
        <p:nvSpPr>
          <p:cNvPr id="1348" name="TextBox 13"/>
          <p:cNvSpPr txBox="1"/>
          <p:nvPr/>
        </p:nvSpPr>
        <p:spPr>
          <a:xfrm>
            <a:off x="2194502" y="9780295"/>
            <a:ext cx="1048127" cy="313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0" b="1">
                <a:solidFill>
                  <a:srgbClr val="E1DDD4"/>
                </a:solidFill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349" name="TextBox 14"/>
          <p:cNvSpPr txBox="1"/>
          <p:nvPr/>
        </p:nvSpPr>
        <p:spPr>
          <a:xfrm>
            <a:off x="7183784" y="5204890"/>
            <a:ext cx="1048127" cy="313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0" b="1">
                <a:solidFill>
                  <a:srgbClr val="E1DDD4"/>
                </a:solidFill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350" name="TextBox 15"/>
          <p:cNvSpPr txBox="1"/>
          <p:nvPr/>
        </p:nvSpPr>
        <p:spPr>
          <a:xfrm>
            <a:off x="12346276" y="678090"/>
            <a:ext cx="1048127" cy="313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0" b="1">
                <a:solidFill>
                  <a:srgbClr val="E1DDD4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335" name="TextBox 17"/>
          <p:cNvSpPr txBox="1"/>
          <p:nvPr/>
        </p:nvSpPr>
        <p:spPr>
          <a:xfrm>
            <a:off x="4169764" y="10892066"/>
            <a:ext cx="4436355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Data source </a:t>
            </a:r>
            <a:endParaRPr dirty="0"/>
          </a:p>
        </p:txBody>
      </p:sp>
      <p:sp>
        <p:nvSpPr>
          <p:cNvPr id="1338" name="TextBox 20"/>
          <p:cNvSpPr txBox="1"/>
          <p:nvPr/>
        </p:nvSpPr>
        <p:spPr>
          <a:xfrm>
            <a:off x="9044065" y="6281589"/>
            <a:ext cx="4735880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Data analysis </a:t>
            </a:r>
            <a:endParaRPr dirty="0"/>
          </a:p>
        </p:txBody>
      </p:sp>
      <p:sp>
        <p:nvSpPr>
          <p:cNvPr id="1341" name="TextBox 23"/>
          <p:cNvSpPr txBox="1"/>
          <p:nvPr/>
        </p:nvSpPr>
        <p:spPr>
          <a:xfrm>
            <a:off x="13951762" y="678090"/>
            <a:ext cx="4149753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Conclusion </a:t>
            </a:r>
          </a:p>
          <a:p>
            <a:pPr algn="ctr"/>
            <a:r>
              <a:rPr lang="en-US" dirty="0"/>
              <a:t>&amp; </a:t>
            </a:r>
          </a:p>
          <a:p>
            <a:r>
              <a:rPr lang="en-US" dirty="0"/>
              <a:t>suggestion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1" name="Flowchart: Off-page Connector 50"/>
          <p:cNvGrpSpPr/>
          <p:nvPr/>
        </p:nvGrpSpPr>
        <p:grpSpPr>
          <a:xfrm>
            <a:off x="20316082" y="429392"/>
            <a:ext cx="654547" cy="787201"/>
            <a:chOff x="0" y="0"/>
            <a:chExt cx="654545" cy="787200"/>
          </a:xfrm>
        </p:grpSpPr>
        <p:sp>
          <p:nvSpPr>
            <p:cNvPr id="949" name="Shape"/>
            <p:cNvSpPr/>
            <p:nvPr/>
          </p:nvSpPr>
          <p:spPr>
            <a:xfrm>
              <a:off x="0" y="-1"/>
              <a:ext cx="654546" cy="787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7280"/>
                  </a:lnTo>
                  <a:lnTo>
                    <a:pt x="10800" y="21600"/>
                  </a:lnTo>
                  <a:lnTo>
                    <a:pt x="0" y="172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828800">
                <a:defRPr sz="2200" b="1">
                  <a:solidFill>
                    <a:srgbClr val="525068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950" name="8"/>
            <p:cNvSpPr txBox="1"/>
            <p:nvPr/>
          </p:nvSpPr>
          <p:spPr>
            <a:xfrm>
              <a:off x="0" y="58339"/>
              <a:ext cx="654546" cy="513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 defTabSz="1828800">
                <a:defRPr sz="2200" b="1">
                  <a:solidFill>
                    <a:srgbClr val="525068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8</a:t>
              </a:r>
            </a:p>
          </p:txBody>
        </p:sp>
      </p:grpSp>
      <p:sp>
        <p:nvSpPr>
          <p:cNvPr id="953" name="Group"/>
          <p:cNvSpPr/>
          <p:nvPr/>
        </p:nvSpPr>
        <p:spPr>
          <a:xfrm>
            <a:off x="1096167" y="5290577"/>
            <a:ext cx="969489" cy="969489"/>
          </a:xfrm>
          <a:prstGeom prst="ellipse">
            <a:avLst/>
          </a:prstGeom>
          <a:solidFill>
            <a:srgbClr val="F8D35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22300">
              <a:lnSpc>
                <a:spcPct val="90000"/>
              </a:lnSpc>
              <a:spcBef>
                <a:spcPts val="700"/>
              </a:spcBef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954" name="Group"/>
          <p:cNvSpPr/>
          <p:nvPr/>
        </p:nvSpPr>
        <p:spPr>
          <a:xfrm>
            <a:off x="1096167" y="10235536"/>
            <a:ext cx="969489" cy="969489"/>
          </a:xfrm>
          <a:prstGeom prst="ellipse">
            <a:avLst/>
          </a:prstGeom>
          <a:solidFill>
            <a:srgbClr val="F4726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22300">
              <a:lnSpc>
                <a:spcPct val="90000"/>
              </a:lnSpc>
              <a:spcBef>
                <a:spcPts val="700"/>
              </a:spcBef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955" name="Group"/>
          <p:cNvSpPr/>
          <p:nvPr/>
        </p:nvSpPr>
        <p:spPr>
          <a:xfrm>
            <a:off x="1096167" y="7787861"/>
            <a:ext cx="950762" cy="919880"/>
          </a:xfrm>
          <a:prstGeom prst="ellipse">
            <a:avLst/>
          </a:prstGeom>
          <a:solidFill>
            <a:srgbClr val="7CC8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22300">
              <a:lnSpc>
                <a:spcPct val="90000"/>
              </a:lnSpc>
              <a:spcBef>
                <a:spcPts val="700"/>
              </a:spcBef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958" name="Corruption also has a higher proportion in more happiness country, which might because of their good economy condition rising more corruption."/>
          <p:cNvSpPr txBox="1"/>
          <p:nvPr/>
        </p:nvSpPr>
        <p:spPr>
          <a:xfrm>
            <a:off x="2626920" y="5421378"/>
            <a:ext cx="19117459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 b="1" spc="119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Recap: the government can give people more freedom, improve health care system and economy</a:t>
            </a:r>
            <a:endParaRPr dirty="0"/>
          </a:p>
        </p:txBody>
      </p:sp>
      <p:sp>
        <p:nvSpPr>
          <p:cNvPr id="960" name="When comes to social support it is clearly that all high scores countries have a constant support percentage (around 20%), but in low scores countries, social support varies greatly from country to country. (Low as 14%, high as 35%)"/>
          <p:cNvSpPr txBox="1"/>
          <p:nvPr/>
        </p:nvSpPr>
        <p:spPr>
          <a:xfrm>
            <a:off x="2626920" y="7772599"/>
            <a:ext cx="20043430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 b="1" spc="119">
                <a:solidFill>
                  <a:srgbClr val="FFFFFF"/>
                </a:solidFill>
              </a:defRPr>
            </a:pPr>
            <a:r>
              <a:rPr lang="en-US" dirty="0"/>
              <a:t>Strengthen:  comprehensive dataset provide us a lot of detailed information to explain complex issues, and show us the change in the long term</a:t>
            </a:r>
            <a:endParaRPr dirty="0"/>
          </a:p>
        </p:txBody>
      </p:sp>
      <p:sp>
        <p:nvSpPr>
          <p:cNvPr id="961" name="The Healthy Life Expectancy and Generosity proportions in different country are roughly the constant no matter how much score the country get"/>
          <p:cNvSpPr txBox="1"/>
          <p:nvPr/>
        </p:nvSpPr>
        <p:spPr>
          <a:xfrm>
            <a:off x="2626920" y="10235536"/>
            <a:ext cx="20383695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 b="1" spc="119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Shortcoming: we didn’t obtain the value of multiple regression analysis to see if there's a model that can explain the happiness score effectively</a:t>
            </a:r>
            <a:endParaRPr dirty="0"/>
          </a:p>
        </p:txBody>
      </p:sp>
      <p:sp>
        <p:nvSpPr>
          <p:cNvPr id="962" name="Conclusion &amp; Suggestions"/>
          <p:cNvSpPr txBox="1"/>
          <p:nvPr/>
        </p:nvSpPr>
        <p:spPr>
          <a:xfrm>
            <a:off x="2458880" y="1061529"/>
            <a:ext cx="25892309" cy="277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8000" b="1">
                <a:solidFill>
                  <a:srgbClr val="FFFFFF"/>
                </a:solidFill>
              </a:defRPr>
            </a:lvl1pPr>
          </a:lstStyle>
          <a:p>
            <a:r>
              <a:t>Conclusion &amp; Suggestions</a:t>
            </a:r>
          </a:p>
        </p:txBody>
      </p:sp>
    </p:spTree>
    <p:extLst>
      <p:ext uri="{BB962C8B-B14F-4D97-AF65-F5344CB8AC3E}">
        <p14:creationId xmlns:p14="http://schemas.microsoft.com/office/powerpoint/2010/main" val="3242152664"/>
      </p:ext>
    </p:extLst>
  </p:cSld>
  <p:clrMapOvr>
    <a:masterClrMapping/>
  </p:clrMapOvr>
  <p:transition spd="slow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Picture Placeholder 5" descr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3263273" y="4221621"/>
            <a:ext cx="11520487" cy="10106026"/>
          </a:xfrm>
          <a:prstGeom prst="rect">
            <a:avLst/>
          </a:prstGeom>
        </p:spPr>
      </p:pic>
      <p:sp>
        <p:nvSpPr>
          <p:cNvPr id="1357" name="TextBox 1"/>
          <p:cNvSpPr txBox="1">
            <a:spLocks noGrp="1"/>
          </p:cNvSpPr>
          <p:nvPr>
            <p:ph type="sldNum" sz="quarter" idx="2"/>
          </p:nvPr>
        </p:nvSpPr>
        <p:spPr>
          <a:xfrm rot="16200000">
            <a:off x="987002" y="12071972"/>
            <a:ext cx="335730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90000"/>
              </a:lnSpc>
              <a:defRPr sz="1100" spc="300"/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1358" name="Picture Placeholder 2" descr="Picture Placeholder 2"/>
          <p:cNvPicPr>
            <a:picLocks noGrp="1" noChangeAspect="1"/>
          </p:cNvPicPr>
          <p:nvPr>
            <p:ph type="pic" idx="14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60" name="TextBox 4"/>
          <p:cNvSpPr txBox="1"/>
          <p:nvPr/>
        </p:nvSpPr>
        <p:spPr>
          <a:xfrm>
            <a:off x="9860583" y="-919012"/>
            <a:ext cx="13724514" cy="13942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0000" b="1" spc="600">
                <a:solidFill>
                  <a:srgbClr val="FFFFFF"/>
                </a:solidFill>
              </a:defRPr>
            </a:pPr>
            <a:r>
              <a:rPr lang="en-US" dirty="0"/>
              <a:t>H  A </a:t>
            </a:r>
          </a:p>
          <a:p>
            <a:pPr algn="ctr">
              <a:defRPr sz="30000" b="1" spc="600">
                <a:solidFill>
                  <a:srgbClr val="FFFFFF"/>
                </a:solidFill>
              </a:defRPr>
            </a:pPr>
            <a:r>
              <a:rPr lang="en-US" dirty="0"/>
              <a:t> P </a:t>
            </a:r>
          </a:p>
          <a:p>
            <a:pPr algn="ctr">
              <a:defRPr sz="30000" b="1" spc="600">
                <a:solidFill>
                  <a:srgbClr val="FFFFFF"/>
                </a:solidFill>
              </a:defRPr>
            </a:pPr>
            <a:r>
              <a:rPr lang="en-US" dirty="0"/>
              <a:t>P  Y</a:t>
            </a:r>
            <a:endParaRPr dirty="0"/>
          </a:p>
        </p:txBody>
      </p:sp>
      <p:sp>
        <p:nvSpPr>
          <p:cNvPr id="6" name="TextBox 13"/>
          <p:cNvSpPr txBox="1"/>
          <p:nvPr/>
        </p:nvSpPr>
        <p:spPr>
          <a:xfrm>
            <a:off x="3775997" y="4944131"/>
            <a:ext cx="15919492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0" b="1">
                <a:solidFill>
                  <a:srgbClr val="E1DDD4"/>
                </a:solidFill>
              </a:defRPr>
            </a:lvl1pPr>
          </a:lstStyle>
          <a:p>
            <a:r>
              <a:rPr lang="en-US" altLang="zh-CN" sz="13800" i="1" dirty="0"/>
              <a:t>Thank you</a:t>
            </a:r>
            <a:endParaRPr sz="13800" i="1" dirty="0"/>
          </a:p>
        </p:txBody>
      </p:sp>
      <p:sp>
        <p:nvSpPr>
          <p:cNvPr id="8" name="TextBox 23"/>
          <p:cNvSpPr txBox="1"/>
          <p:nvPr/>
        </p:nvSpPr>
        <p:spPr>
          <a:xfrm>
            <a:off x="5965871" y="8166640"/>
            <a:ext cx="6115293" cy="2215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altLang="zh-CN" sz="13800" dirty="0"/>
              <a:t>Q&amp;A</a:t>
            </a:r>
            <a:endParaRPr sz="13800" dirty="0"/>
          </a:p>
        </p:txBody>
      </p:sp>
    </p:spTree>
    <p:extLst>
      <p:ext uri="{BB962C8B-B14F-4D97-AF65-F5344CB8AC3E}">
        <p14:creationId xmlns:p14="http://schemas.microsoft.com/office/powerpoint/2010/main" val="115817635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TextBox 1"/>
          <p:cNvSpPr txBox="1">
            <a:spLocks noGrp="1"/>
          </p:cNvSpPr>
          <p:nvPr>
            <p:ph type="sldNum" sz="quarter" idx="2"/>
          </p:nvPr>
        </p:nvSpPr>
        <p:spPr>
          <a:xfrm rot="16200000">
            <a:off x="987002" y="12071972"/>
            <a:ext cx="335730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90000"/>
              </a:lnSpc>
              <a:defRPr sz="1100" spc="300"/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358" name="Picture Placeholder 2" descr="Picture Placeholder 2"/>
          <p:cNvPicPr>
            <a:picLocks noGrp="1" noChangeAspect="1"/>
          </p:cNvPicPr>
          <p:nvPr>
            <p:ph type="pic" idx="14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359" name="Picture Placeholder 5" descr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60" name="TextBox 4"/>
          <p:cNvSpPr txBox="1"/>
          <p:nvPr/>
        </p:nvSpPr>
        <p:spPr>
          <a:xfrm>
            <a:off x="9860583" y="-919012"/>
            <a:ext cx="13724514" cy="13942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0000" b="1" spc="600">
                <a:solidFill>
                  <a:srgbClr val="FFFFFF"/>
                </a:solidFill>
              </a:defRPr>
            </a:pPr>
            <a:r>
              <a:rPr lang="en-US" dirty="0"/>
              <a:t>H  A </a:t>
            </a:r>
          </a:p>
          <a:p>
            <a:pPr algn="ctr">
              <a:defRPr sz="30000" b="1" spc="600">
                <a:solidFill>
                  <a:srgbClr val="FFFFFF"/>
                </a:solidFill>
              </a:defRPr>
            </a:pPr>
            <a:r>
              <a:rPr lang="en-US" dirty="0"/>
              <a:t> P </a:t>
            </a:r>
          </a:p>
          <a:p>
            <a:pPr algn="ctr">
              <a:defRPr sz="30000" b="1" spc="600">
                <a:solidFill>
                  <a:srgbClr val="FFFFFF"/>
                </a:solidFill>
              </a:defRPr>
            </a:pPr>
            <a:r>
              <a:rPr lang="en-US" dirty="0"/>
              <a:t>P  Y</a:t>
            </a:r>
            <a:endParaRPr dirty="0"/>
          </a:p>
        </p:txBody>
      </p:sp>
      <p:sp>
        <p:nvSpPr>
          <p:cNvPr id="6" name="TextBox 13"/>
          <p:cNvSpPr txBox="1"/>
          <p:nvPr/>
        </p:nvSpPr>
        <p:spPr>
          <a:xfrm>
            <a:off x="4890035" y="4704336"/>
            <a:ext cx="1048127" cy="313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0" b="1">
                <a:solidFill>
                  <a:srgbClr val="E1DDD4"/>
                </a:solidFill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7" name="TextBox 17"/>
          <p:cNvSpPr txBox="1"/>
          <p:nvPr/>
        </p:nvSpPr>
        <p:spPr>
          <a:xfrm>
            <a:off x="6839115" y="5550782"/>
            <a:ext cx="6843984" cy="1446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sz="8800" dirty="0"/>
              <a:t>Data source </a:t>
            </a:r>
            <a:endParaRPr sz="88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TextBox 1"/>
          <p:cNvSpPr txBox="1"/>
          <p:nvPr/>
        </p:nvSpPr>
        <p:spPr>
          <a:xfrm>
            <a:off x="174085" y="3327408"/>
            <a:ext cx="13660152" cy="824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601578" indent="-601578">
              <a:lnSpc>
                <a:spcPct val="120000"/>
              </a:lnSpc>
              <a:buSzPct val="100000"/>
              <a:buChar char="•"/>
              <a:defRPr sz="5000">
                <a:solidFill>
                  <a:schemeClr val="accent5"/>
                </a:solidFill>
              </a:defRPr>
            </a:pPr>
            <a:r>
              <a:rPr sz="4400" dirty="0"/>
              <a:t>Data collected from the surveys, which asked thousands of people across the globe to place themselves on a ladder with steps numbered from zero to 10—a method known as the </a:t>
            </a:r>
            <a:r>
              <a:rPr sz="4400" dirty="0" err="1"/>
              <a:t>Cantril</a:t>
            </a:r>
            <a:r>
              <a:rPr sz="4400" dirty="0"/>
              <a:t> Scale</a:t>
            </a:r>
          </a:p>
          <a:p>
            <a:pPr marL="601578" indent="-601578">
              <a:lnSpc>
                <a:spcPct val="120000"/>
              </a:lnSpc>
              <a:buSzPct val="100000"/>
              <a:buChar char="•"/>
              <a:defRPr sz="5000">
                <a:solidFill>
                  <a:schemeClr val="accent5"/>
                </a:solidFill>
              </a:defRPr>
            </a:pPr>
            <a:r>
              <a:rPr sz="4400" dirty="0"/>
              <a:t>The report evaluates six variables: GDP (or gross domestic product) per capita, social support, healthy life expectancy, freedom to make life choices, freedom from corruption and generosity.</a:t>
            </a:r>
          </a:p>
          <a:p>
            <a:pPr marL="601578" indent="-601578">
              <a:lnSpc>
                <a:spcPct val="120000"/>
              </a:lnSpc>
              <a:buSzPct val="100000"/>
              <a:buChar char="•"/>
              <a:defRPr sz="5000">
                <a:solidFill>
                  <a:schemeClr val="accent5"/>
                </a:solidFill>
              </a:defRPr>
            </a:pPr>
            <a:r>
              <a:rPr sz="4400" dirty="0"/>
              <a:t>Statistical analysis can reveal which factors are associated with national happiness levels</a:t>
            </a:r>
            <a:r>
              <a:rPr dirty="0"/>
              <a:t>.</a:t>
            </a:r>
          </a:p>
        </p:txBody>
      </p:sp>
      <p:pic>
        <p:nvPicPr>
          <p:cNvPr id="886" name="Picture Placeholder 4" descr="Picture Placeholder 4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r="23627"/>
          <a:stretch>
            <a:fillRect/>
          </a:stretch>
        </p:blipFill>
        <p:spPr>
          <a:xfrm>
            <a:off x="13503239" y="3307978"/>
            <a:ext cx="10456519" cy="7698642"/>
          </a:xfrm>
          <a:prstGeom prst="rect">
            <a:avLst/>
          </a:prstGeom>
          <a:ln>
            <a:noFill/>
          </a:ln>
          <a:effectLst>
            <a:reflection blurRad="6350" stA="50000" endA="300" endPos="90000" dir="5400000" sy="-100000" algn="bl" rotWithShape="0"/>
            <a:softEdge rad="112500"/>
          </a:effectLst>
        </p:spPr>
      </p:pic>
      <p:sp>
        <p:nvSpPr>
          <p:cNvPr id="887" name="TextBox 10"/>
          <p:cNvSpPr txBox="1"/>
          <p:nvPr/>
        </p:nvSpPr>
        <p:spPr>
          <a:xfrm>
            <a:off x="1269335" y="1227299"/>
            <a:ext cx="20652021" cy="1175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80000"/>
              </a:lnSpc>
              <a:defRPr sz="10000" b="1">
                <a:solidFill>
                  <a:schemeClr val="accent5"/>
                </a:solidFill>
              </a:defRPr>
            </a:lvl1pPr>
          </a:lstStyle>
          <a:p>
            <a:r>
              <a:rPr sz="8800" dirty="0"/>
              <a:t>Our Dataset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TextBox 13"/>
          <p:cNvSpPr txBox="1"/>
          <p:nvPr/>
        </p:nvSpPr>
        <p:spPr>
          <a:xfrm>
            <a:off x="366095" y="7553808"/>
            <a:ext cx="8583285" cy="592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501315" indent="-501315">
              <a:lnSpc>
                <a:spcPct val="120000"/>
              </a:lnSpc>
              <a:buSzPct val="100000"/>
              <a:buChar char="•"/>
              <a:defRPr sz="4700" b="1">
                <a:solidFill>
                  <a:schemeClr val="accent5"/>
                </a:solidFill>
              </a:defRPr>
            </a:lvl1pPr>
          </a:lstStyle>
          <a:p>
            <a:r>
              <a:t>Perceptions of corruptions has a strong negative correlation with happiness score. As the value of perceptions of corruption increased, the happiness scores will go down.</a:t>
            </a:r>
          </a:p>
        </p:txBody>
      </p:sp>
      <p:pic>
        <p:nvPicPr>
          <p:cNvPr id="898" name="101575606461_.pic_hd.jpg" descr="101575606461_.pic_hd.jpg"/>
          <p:cNvPicPr>
            <a:picLocks noChangeAspect="1"/>
          </p:cNvPicPr>
          <p:nvPr/>
        </p:nvPicPr>
        <p:blipFill>
          <a:blip r:embed="rId2"/>
          <a:srcRect r="2392"/>
          <a:stretch>
            <a:fillRect/>
          </a:stretch>
        </p:blipFill>
        <p:spPr>
          <a:xfrm>
            <a:off x="155350" y="2153703"/>
            <a:ext cx="8583409" cy="5405321"/>
          </a:xfrm>
          <a:prstGeom prst="rect">
            <a:avLst/>
          </a:prstGeom>
          <a:ln w="12700">
            <a:miter lim="400000"/>
          </a:ln>
        </p:spPr>
      </p:pic>
      <p:sp>
        <p:nvSpPr>
          <p:cNvPr id="899" name="Regression model"/>
          <p:cNvSpPr txBox="1"/>
          <p:nvPr/>
        </p:nvSpPr>
        <p:spPr>
          <a:xfrm>
            <a:off x="361828" y="16977"/>
            <a:ext cx="25892309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8000" b="1">
                <a:solidFill>
                  <a:schemeClr val="accent5"/>
                </a:solidFill>
              </a:defRPr>
            </a:lvl1pPr>
          </a:lstStyle>
          <a:p>
            <a:r>
              <a:t>Regression model</a:t>
            </a:r>
          </a:p>
        </p:txBody>
      </p:sp>
      <p:pic>
        <p:nvPicPr>
          <p:cNvPr id="900" name="111575606462_.pic_hd.jpg" descr="111575606462_.pic_hd.jpg"/>
          <p:cNvPicPr>
            <a:picLocks noChangeAspect="1"/>
          </p:cNvPicPr>
          <p:nvPr/>
        </p:nvPicPr>
        <p:blipFill>
          <a:blip r:embed="rId3"/>
          <a:srcRect r="2064"/>
          <a:stretch>
            <a:fillRect/>
          </a:stretch>
        </p:blipFill>
        <p:spPr>
          <a:xfrm>
            <a:off x="8491537" y="2775029"/>
            <a:ext cx="7388233" cy="4637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901" name="121575606463_.pic_hd.jpg" descr="121575606463_.pic_h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4255" y="2468799"/>
            <a:ext cx="7768775" cy="4775247"/>
          </a:xfrm>
          <a:prstGeom prst="rect">
            <a:avLst/>
          </a:prstGeom>
          <a:ln w="12700">
            <a:miter lim="400000"/>
          </a:ln>
        </p:spPr>
      </p:pic>
      <p:sp>
        <p:nvSpPr>
          <p:cNvPr id="902" name="TextBox 13"/>
          <p:cNvSpPr txBox="1"/>
          <p:nvPr/>
        </p:nvSpPr>
        <p:spPr>
          <a:xfrm>
            <a:off x="8738797" y="7553808"/>
            <a:ext cx="7768776" cy="506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501315" indent="-501315">
              <a:lnSpc>
                <a:spcPct val="120000"/>
              </a:lnSpc>
              <a:buSzPct val="100000"/>
              <a:buChar char="•"/>
              <a:defRPr sz="4700" b="1">
                <a:solidFill>
                  <a:schemeClr val="accent5"/>
                </a:solidFill>
              </a:defRPr>
            </a:lvl1pPr>
          </a:lstStyle>
          <a:p>
            <a:r>
              <a:t>There is a positive correlation between life expectancy and happiness, which increases as people's life expectancy increases</a:t>
            </a:r>
          </a:p>
        </p:txBody>
      </p:sp>
      <p:sp>
        <p:nvSpPr>
          <p:cNvPr id="903" name="TextBox 13"/>
          <p:cNvSpPr txBox="1"/>
          <p:nvPr/>
        </p:nvSpPr>
        <p:spPr>
          <a:xfrm>
            <a:off x="16559224" y="7553808"/>
            <a:ext cx="7768775" cy="506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501315" indent="-501315">
              <a:lnSpc>
                <a:spcPct val="120000"/>
              </a:lnSpc>
              <a:buSzPct val="100000"/>
              <a:buChar char="•"/>
              <a:defRPr sz="4700" b="1">
                <a:solidFill>
                  <a:schemeClr val="accent5"/>
                </a:solidFill>
              </a:defRPr>
            </a:lvl1pPr>
          </a:lstStyle>
          <a:p>
            <a:r>
              <a:t>There is also a very strong positive correlation between GDP and happiness. When GDP increases, so does happiness scores.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Regression model"/>
          <p:cNvSpPr txBox="1"/>
          <p:nvPr/>
        </p:nvSpPr>
        <p:spPr>
          <a:xfrm>
            <a:off x="352492" y="692671"/>
            <a:ext cx="25892309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8000" b="1">
                <a:solidFill>
                  <a:schemeClr val="accent5"/>
                </a:solidFill>
              </a:defRPr>
            </a:lvl1pPr>
          </a:lstStyle>
          <a:p>
            <a:r>
              <a:t>Regression model</a:t>
            </a:r>
          </a:p>
        </p:txBody>
      </p:sp>
      <p:pic>
        <p:nvPicPr>
          <p:cNvPr id="906" name="131575606464_.pic_hd.jpg" descr="131575606464_.pic_hd.jpg"/>
          <p:cNvPicPr>
            <a:picLocks noChangeAspect="1"/>
          </p:cNvPicPr>
          <p:nvPr/>
        </p:nvPicPr>
        <p:blipFill>
          <a:blip r:embed="rId2"/>
          <a:srcRect r="2936"/>
          <a:stretch>
            <a:fillRect/>
          </a:stretch>
        </p:blipFill>
        <p:spPr>
          <a:xfrm>
            <a:off x="-19955" y="6961712"/>
            <a:ext cx="9264907" cy="58671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141575606465_.pic_hd.jpg" descr="141575606465_.pic_hd.jpg"/>
          <p:cNvPicPr>
            <a:picLocks noChangeAspect="1"/>
          </p:cNvPicPr>
          <p:nvPr/>
        </p:nvPicPr>
        <p:blipFill>
          <a:blip r:embed="rId3"/>
          <a:srcRect r="2464"/>
          <a:stretch>
            <a:fillRect/>
          </a:stretch>
        </p:blipFill>
        <p:spPr>
          <a:xfrm>
            <a:off x="7377461" y="3595597"/>
            <a:ext cx="8314691" cy="5239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08" name="151575606466_.pic_hd.jpg" descr="151575606466_.pic_hd.jpg"/>
          <p:cNvPicPr>
            <a:picLocks noChangeAspect="1"/>
          </p:cNvPicPr>
          <p:nvPr/>
        </p:nvPicPr>
        <p:blipFill>
          <a:blip r:embed="rId4"/>
          <a:srcRect r="3265"/>
          <a:stretch>
            <a:fillRect/>
          </a:stretch>
        </p:blipFill>
        <p:spPr>
          <a:xfrm>
            <a:off x="15553362" y="-13732"/>
            <a:ext cx="8840876" cy="5617691"/>
          </a:xfrm>
          <a:prstGeom prst="rect">
            <a:avLst/>
          </a:prstGeom>
          <a:ln w="12700">
            <a:miter lim="400000"/>
          </a:ln>
        </p:spPr>
      </p:pic>
      <p:sp>
        <p:nvSpPr>
          <p:cNvPr id="909" name="TextBox 13"/>
          <p:cNvSpPr txBox="1"/>
          <p:nvPr/>
        </p:nvSpPr>
        <p:spPr>
          <a:xfrm>
            <a:off x="9877488" y="9292733"/>
            <a:ext cx="15181137" cy="336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501315" indent="-501315">
              <a:lnSpc>
                <a:spcPct val="120000"/>
              </a:lnSpc>
              <a:buSzPct val="100000"/>
              <a:buChar char="•"/>
              <a:defRPr sz="4700" b="1">
                <a:solidFill>
                  <a:schemeClr val="accent5"/>
                </a:solidFill>
              </a:defRPr>
            </a:lvl1pPr>
          </a:lstStyle>
          <a:p>
            <a:r>
              <a:t>Generosity, Social support and  freedom all have strong positive correlation with happiness score. All three factors have a positive effect on people's happiness scores.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TextBox 1"/>
          <p:cNvSpPr txBox="1">
            <a:spLocks noGrp="1"/>
          </p:cNvSpPr>
          <p:nvPr>
            <p:ph type="sldNum" sz="quarter" idx="2"/>
          </p:nvPr>
        </p:nvSpPr>
        <p:spPr>
          <a:xfrm rot="16200000">
            <a:off x="987002" y="12071972"/>
            <a:ext cx="335730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lnSpc>
                <a:spcPct val="90000"/>
              </a:lnSpc>
              <a:defRPr sz="1100" spc="300"/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358" name="Picture Placeholder 2" descr="Picture Placeholder 2"/>
          <p:cNvPicPr>
            <a:picLocks noGrp="1" noChangeAspect="1"/>
          </p:cNvPicPr>
          <p:nvPr>
            <p:ph type="pic" idx="14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359" name="Picture Placeholder 5" descr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60" name="TextBox 4"/>
          <p:cNvSpPr txBox="1"/>
          <p:nvPr/>
        </p:nvSpPr>
        <p:spPr>
          <a:xfrm>
            <a:off x="9860583" y="-919012"/>
            <a:ext cx="13724514" cy="13942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0000" b="1" spc="600">
                <a:solidFill>
                  <a:srgbClr val="FFFFFF"/>
                </a:solidFill>
              </a:defRPr>
            </a:pPr>
            <a:r>
              <a:rPr lang="en-US" dirty="0"/>
              <a:t>H  A </a:t>
            </a:r>
          </a:p>
          <a:p>
            <a:pPr algn="ctr">
              <a:defRPr sz="30000" b="1" spc="600">
                <a:solidFill>
                  <a:srgbClr val="FFFFFF"/>
                </a:solidFill>
              </a:defRPr>
            </a:pPr>
            <a:r>
              <a:rPr lang="en-US" dirty="0"/>
              <a:t> P </a:t>
            </a:r>
          </a:p>
          <a:p>
            <a:pPr algn="ctr">
              <a:defRPr sz="30000" b="1" spc="600">
                <a:solidFill>
                  <a:srgbClr val="FFFFFF"/>
                </a:solidFill>
              </a:defRPr>
            </a:pPr>
            <a:r>
              <a:rPr lang="en-US" dirty="0"/>
              <a:t>P  Y</a:t>
            </a:r>
            <a:endParaRPr dirty="0"/>
          </a:p>
        </p:txBody>
      </p:sp>
      <p:sp>
        <p:nvSpPr>
          <p:cNvPr id="6" name="TextBox 13"/>
          <p:cNvSpPr txBox="1"/>
          <p:nvPr/>
        </p:nvSpPr>
        <p:spPr>
          <a:xfrm>
            <a:off x="4890035" y="4704336"/>
            <a:ext cx="1048127" cy="313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0" b="1">
                <a:solidFill>
                  <a:srgbClr val="E1DDD4"/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  <p:sp>
        <p:nvSpPr>
          <p:cNvPr id="7" name="TextBox 17"/>
          <p:cNvSpPr txBox="1"/>
          <p:nvPr/>
        </p:nvSpPr>
        <p:spPr>
          <a:xfrm>
            <a:off x="6839115" y="5550782"/>
            <a:ext cx="6843984" cy="1446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sz="8800" dirty="0"/>
              <a:t>Data analysis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88980514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Picture Placeholder 2" descr="Picture Placeholder 2"/>
          <p:cNvPicPr>
            <a:picLocks noChangeAspect="1"/>
          </p:cNvPicPr>
          <p:nvPr/>
        </p:nvPicPr>
        <p:blipFill>
          <a:blip r:embed="rId2"/>
          <a:srcRect t="1151" r="12639" b="13702"/>
          <a:stretch>
            <a:fillRect/>
          </a:stretch>
        </p:blipFill>
        <p:spPr>
          <a:xfrm>
            <a:off x="8041341" y="2739928"/>
            <a:ext cx="16204864" cy="10297954"/>
          </a:xfrm>
          <a:prstGeom prst="rect">
            <a:avLst/>
          </a:prstGeom>
          <a:ln w="12700">
            <a:miter lim="400000"/>
          </a:ln>
        </p:spPr>
      </p:pic>
      <p:sp>
        <p:nvSpPr>
          <p:cNvPr id="912" name="TextBox 21"/>
          <p:cNvSpPr txBox="1"/>
          <p:nvPr/>
        </p:nvSpPr>
        <p:spPr>
          <a:xfrm>
            <a:off x="373051" y="3191322"/>
            <a:ext cx="7232104" cy="6740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501315" indent="-501315">
              <a:lnSpc>
                <a:spcPct val="120000"/>
              </a:lnSpc>
              <a:buSzPct val="100000"/>
              <a:buChar char="•"/>
              <a:defRPr sz="4600" b="1" spc="-86">
                <a:solidFill>
                  <a:schemeClr val="accent5"/>
                </a:solidFill>
              </a:defRPr>
            </a:pPr>
            <a:r>
              <a:rPr lang="en-US" sz="3600" dirty="0"/>
              <a:t>Top 3 regions with highest happiness score </a:t>
            </a:r>
            <a:r>
              <a:rPr lang="en-US" sz="3600" b="1" spc="-86" dirty="0">
                <a:solidFill>
                  <a:schemeClr val="accent5"/>
                </a:solidFill>
              </a:rPr>
              <a:t>are: </a:t>
            </a:r>
            <a:r>
              <a:rPr lang="en-US" altLang="zh-CN" sz="3600" b="1" spc="-86" dirty="0">
                <a:solidFill>
                  <a:schemeClr val="accent5"/>
                </a:solidFill>
              </a:rPr>
              <a:t>north America, Australia as well as New Zealand, and North Europe</a:t>
            </a:r>
            <a:r>
              <a:rPr lang="en-US" sz="3600" b="1" spc="-86" dirty="0">
                <a:solidFill>
                  <a:schemeClr val="accent5"/>
                </a:solidFill>
              </a:rPr>
              <a:t> </a:t>
            </a:r>
          </a:p>
          <a:p>
            <a:pPr marL="501315" indent="-501315">
              <a:lnSpc>
                <a:spcPct val="120000"/>
              </a:lnSpc>
              <a:buSzPct val="100000"/>
              <a:buChar char="•"/>
              <a:defRPr sz="4600" b="1" spc="-86">
                <a:solidFill>
                  <a:schemeClr val="accent5"/>
                </a:solidFill>
              </a:defRPr>
            </a:pPr>
            <a:endParaRPr lang="en-US" altLang="zh-CN" sz="3600" b="1" spc="-86" dirty="0">
              <a:solidFill>
                <a:schemeClr val="accent5"/>
              </a:solidFill>
            </a:endParaRPr>
          </a:p>
          <a:p>
            <a:pPr marL="501315" indent="-501315">
              <a:lnSpc>
                <a:spcPct val="120000"/>
              </a:lnSpc>
              <a:buSzPct val="100000"/>
              <a:buChar char="•"/>
              <a:defRPr sz="4600" b="1" spc="-86">
                <a:solidFill>
                  <a:schemeClr val="accent5"/>
                </a:solidFill>
              </a:defRPr>
            </a:pPr>
            <a:r>
              <a:rPr lang="en-US" altLang="zh-CN" sz="3600" b="1" spc="-86" dirty="0">
                <a:solidFill>
                  <a:schemeClr val="accent5"/>
                </a:solidFill>
              </a:rPr>
              <a:t>Top 3 region with lowest happiness scores: Africa, middle and eastern Asia are the worst regions of happiness.</a:t>
            </a:r>
            <a:endParaRPr lang="zh-CN" altLang="zh-CN" sz="3600" b="1" spc="-86" dirty="0">
              <a:solidFill>
                <a:schemeClr val="accent5"/>
              </a:solidFill>
            </a:endParaRPr>
          </a:p>
          <a:p>
            <a:pPr marL="501315" indent="-501315">
              <a:lnSpc>
                <a:spcPct val="120000"/>
              </a:lnSpc>
              <a:buSzPct val="100000"/>
              <a:buChar char="•"/>
              <a:defRPr sz="4600" b="1" spc="-86">
                <a:solidFill>
                  <a:schemeClr val="accent5"/>
                </a:solidFill>
              </a:defRPr>
            </a:pPr>
            <a:endParaRPr sz="3600" dirty="0"/>
          </a:p>
        </p:txBody>
      </p:sp>
      <p:pic>
        <p:nvPicPr>
          <p:cNvPr id="913" name="Picture Placeholder 2" descr="Picture Placeholder 2"/>
          <p:cNvPicPr>
            <a:picLocks noChangeAspect="1"/>
          </p:cNvPicPr>
          <p:nvPr/>
        </p:nvPicPr>
        <p:blipFill>
          <a:blip r:embed="rId2"/>
          <a:srcRect l="87764" t="1151" b="88361"/>
          <a:stretch>
            <a:fillRect/>
          </a:stretch>
        </p:blipFill>
        <p:spPr>
          <a:xfrm>
            <a:off x="19490278" y="889980"/>
            <a:ext cx="3310308" cy="18499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14" name="Happiness scores by different regions"/>
          <p:cNvSpPr txBox="1"/>
          <p:nvPr/>
        </p:nvSpPr>
        <p:spPr>
          <a:xfrm>
            <a:off x="373051" y="615908"/>
            <a:ext cx="20772381" cy="1199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8000" b="1">
                <a:solidFill>
                  <a:schemeClr val="accent5"/>
                </a:solidFill>
              </a:defRPr>
            </a:lvl1pPr>
          </a:lstStyle>
          <a:p>
            <a:r>
              <a:rPr lang="en-US" sz="6600" dirty="0"/>
              <a:t>Average h</a:t>
            </a:r>
            <a:r>
              <a:rPr sz="6600" dirty="0"/>
              <a:t>appiness scores by different regions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E1DDD4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4769" t="1581" r="1603"/>
          <a:stretch/>
        </p:blipFill>
        <p:spPr>
          <a:xfrm>
            <a:off x="-349623" y="2946129"/>
            <a:ext cx="14969938" cy="6562166"/>
          </a:xfrm>
          <a:prstGeom prst="rect">
            <a:avLst/>
          </a:prstGeom>
        </p:spPr>
      </p:pic>
      <p:sp>
        <p:nvSpPr>
          <p:cNvPr id="890" name="Top 10 countries with highest happiness scores"/>
          <p:cNvSpPr txBox="1"/>
          <p:nvPr/>
        </p:nvSpPr>
        <p:spPr>
          <a:xfrm>
            <a:off x="202408" y="1016292"/>
            <a:ext cx="2379366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8100" b="1" spc="242">
                <a:solidFill>
                  <a:schemeClr val="accent5"/>
                </a:solidFill>
              </a:defRPr>
            </a:lvl1pPr>
          </a:lstStyle>
          <a:p>
            <a:r>
              <a:rPr sz="6000" dirty="0"/>
              <a:t>Top 10 countries with highest happiness scores</a:t>
            </a:r>
            <a:r>
              <a:rPr lang="en-US" sz="6000" dirty="0"/>
              <a:t>(2016-2018)</a:t>
            </a:r>
            <a:endParaRPr sz="6000" dirty="0"/>
          </a:p>
        </p:txBody>
      </p:sp>
      <p:sp>
        <p:nvSpPr>
          <p:cNvPr id="891" name="Finland, which headed the table last year, is the country with highest happiness score (reached about 7.7 points)…"/>
          <p:cNvSpPr txBox="1"/>
          <p:nvPr/>
        </p:nvSpPr>
        <p:spPr>
          <a:xfrm>
            <a:off x="15609449" y="2787051"/>
            <a:ext cx="8386624" cy="895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501315" indent="-501315">
              <a:lnSpc>
                <a:spcPct val="120000"/>
              </a:lnSpc>
              <a:buSzPct val="100000"/>
              <a:buChar char="•"/>
              <a:defRPr sz="5000" b="1" spc="150">
                <a:solidFill>
                  <a:schemeClr val="accent5"/>
                </a:solidFill>
              </a:defRPr>
            </a:pPr>
            <a:r>
              <a:rPr sz="4000" dirty="0"/>
              <a:t>Finland, which headed the table last year, is the country with highest happiness score (reached about 7.7 points)</a:t>
            </a:r>
            <a:endParaRPr lang="en-US" sz="4000" dirty="0"/>
          </a:p>
          <a:p>
            <a:pPr marL="501315" indent="-501315">
              <a:lnSpc>
                <a:spcPct val="120000"/>
              </a:lnSpc>
              <a:buSzPct val="100000"/>
              <a:buChar char="•"/>
              <a:defRPr sz="5000" b="1" spc="150">
                <a:solidFill>
                  <a:schemeClr val="accent5"/>
                </a:solidFill>
              </a:defRPr>
            </a:pPr>
            <a:endParaRPr sz="4000" dirty="0"/>
          </a:p>
          <a:p>
            <a:pPr marL="501315" indent="-501315">
              <a:lnSpc>
                <a:spcPct val="120000"/>
              </a:lnSpc>
              <a:buSzPct val="100000"/>
              <a:buChar char="•"/>
              <a:defRPr sz="5000" b="1" spc="150">
                <a:solidFill>
                  <a:schemeClr val="accent5"/>
                </a:solidFill>
              </a:defRPr>
            </a:pPr>
            <a:r>
              <a:rPr sz="4000" dirty="0"/>
              <a:t>Followed is Denmark, Norway(top in 2017) and Iceland. The Netherlands joined them in top five this year. Switzerland, Sweden, New Zealand, Canada and Austria completed the top 10.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3001547"/>
            <a:ext cx="14620315" cy="4464424"/>
          </a:xfrm>
          <a:prstGeom prst="rect">
            <a:avLst/>
          </a:prstGeom>
          <a:noFill/>
          <a:ln w="10795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78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75012" y="10372321"/>
            <a:ext cx="13554635" cy="3108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</a:rPr>
              <a:t>Dystopia (1.88) + residual</a:t>
            </a:r>
          </a:p>
          <a:p>
            <a:r>
              <a:rPr lang="en-US" altLang="zh-CN" sz="2800" b="1" dirty="0">
                <a:solidFill>
                  <a:srgbClr val="FFC000"/>
                </a:solidFill>
              </a:rPr>
              <a:t>Explained by: GDP per capita</a:t>
            </a:r>
          </a:p>
          <a:p>
            <a:r>
              <a:rPr lang="en-US" altLang="zh-CN" sz="2800" b="1" dirty="0">
                <a:solidFill>
                  <a:srgbClr val="FFFF00"/>
                </a:solidFill>
              </a:rPr>
              <a:t>Explained by: Social support </a:t>
            </a:r>
          </a:p>
          <a:p>
            <a:r>
              <a:rPr lang="en-US" altLang="zh-CN" sz="2800" b="1" dirty="0">
                <a:solidFill>
                  <a:srgbClr val="00B0F0"/>
                </a:solidFill>
              </a:rPr>
              <a:t>Explained by: Healthy life expectancy </a:t>
            </a:r>
          </a:p>
          <a:p>
            <a:r>
              <a:rPr lang="en-US" altLang="zh-CN" sz="2800" b="1" dirty="0">
                <a:solidFill>
                  <a:srgbClr val="0070C0"/>
                </a:solidFill>
              </a:rPr>
              <a:t>Explained by: Freedom to make life choices 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Explained by: Generosity </a:t>
            </a:r>
          </a:p>
          <a:p>
            <a:r>
              <a:rPr lang="en-US" altLang="zh-CN" sz="2800" b="1" dirty="0">
                <a:solidFill>
                  <a:srgbClr val="00B050"/>
                </a:solidFill>
              </a:rPr>
              <a:t>Explained by: Perceptions of corruption  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sym typeface="Helvetica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aster Slide 1">
  <a:themeElements>
    <a:clrScheme name="Master Slide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56161"/>
      </a:accent1>
      <a:accent2>
        <a:srgbClr val="B2A28B"/>
      </a:accent2>
      <a:accent3>
        <a:srgbClr val="C09E76"/>
      </a:accent3>
      <a:accent4>
        <a:srgbClr val="D5CFCD"/>
      </a:accent4>
      <a:accent5>
        <a:srgbClr val="5D5D4F"/>
      </a:accent5>
      <a:accent6>
        <a:srgbClr val="295A60"/>
      </a:accent6>
      <a:hlink>
        <a:srgbClr val="0000FF"/>
      </a:hlink>
      <a:folHlink>
        <a:srgbClr val="FF00FF"/>
      </a:folHlink>
    </a:clrScheme>
    <a:fontScheme name="Master Slide 1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ster Slide 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079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78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079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78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ster Slide 1">
  <a:themeElements>
    <a:clrScheme name="Master Slide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56161"/>
      </a:accent1>
      <a:accent2>
        <a:srgbClr val="B2A28B"/>
      </a:accent2>
      <a:accent3>
        <a:srgbClr val="C09E76"/>
      </a:accent3>
      <a:accent4>
        <a:srgbClr val="D5CFCD"/>
      </a:accent4>
      <a:accent5>
        <a:srgbClr val="5D5D4F"/>
      </a:accent5>
      <a:accent6>
        <a:srgbClr val="295A60"/>
      </a:accent6>
      <a:hlink>
        <a:srgbClr val="0000FF"/>
      </a:hlink>
      <a:folHlink>
        <a:srgbClr val="FF00FF"/>
      </a:folHlink>
    </a:clrScheme>
    <a:fontScheme name="Master Slide 1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ster Slide 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079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78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079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78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796</Words>
  <Application>Microsoft Macintosh PowerPoint</Application>
  <PresentationFormat>Custom</PresentationFormat>
  <Paragraphs>116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Montserrat-Bold</vt:lpstr>
      <vt:lpstr>Arial</vt:lpstr>
      <vt:lpstr>Calibri</vt:lpstr>
      <vt:lpstr>Helvetica</vt:lpstr>
      <vt:lpstr>Source Sans Pro Light</vt:lpstr>
      <vt:lpstr>Times New Roman</vt:lpstr>
      <vt:lpstr>Master Slide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Happy</cp:lastModifiedBy>
  <cp:revision>24</cp:revision>
  <dcterms:modified xsi:type="dcterms:W3CDTF">2019-12-07T00:11:53Z</dcterms:modified>
</cp:coreProperties>
</file>